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9" r:id="rId1"/>
  </p:sldMasterIdLst>
  <p:notesMasterIdLst>
    <p:notesMasterId r:id="rId26"/>
  </p:notesMasterIdLst>
  <p:sldIdLst>
    <p:sldId id="324" r:id="rId2"/>
    <p:sldId id="316" r:id="rId3"/>
    <p:sldId id="317" r:id="rId4"/>
    <p:sldId id="318" r:id="rId5"/>
    <p:sldId id="371" r:id="rId6"/>
    <p:sldId id="347" r:id="rId7"/>
    <p:sldId id="374" r:id="rId8"/>
    <p:sldId id="372" r:id="rId9"/>
    <p:sldId id="373" r:id="rId10"/>
    <p:sldId id="348" r:id="rId11"/>
    <p:sldId id="349" r:id="rId12"/>
    <p:sldId id="351" r:id="rId13"/>
    <p:sldId id="350" r:id="rId14"/>
    <p:sldId id="337" r:id="rId15"/>
    <p:sldId id="353" r:id="rId16"/>
    <p:sldId id="344" r:id="rId17"/>
    <p:sldId id="362" r:id="rId18"/>
    <p:sldId id="375" r:id="rId19"/>
    <p:sldId id="376" r:id="rId20"/>
    <p:sldId id="334" r:id="rId21"/>
    <p:sldId id="367" r:id="rId22"/>
    <p:sldId id="368" r:id="rId23"/>
    <p:sldId id="354" r:id="rId24"/>
    <p:sldId id="377"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7041"/>
    <a:srgbClr val="2F6742"/>
    <a:srgbClr val="EC700A"/>
    <a:srgbClr val="E3E8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47" autoAdjust="0"/>
    <p:restoredTop sz="93273" autoAdjust="0"/>
  </p:normalViewPr>
  <p:slideViewPr>
    <p:cSldViewPr snapToGrid="0">
      <p:cViewPr>
        <p:scale>
          <a:sx n="50" d="100"/>
          <a:sy n="50" d="100"/>
        </p:scale>
        <p:origin x="1494" y="46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174593-8743-4CE8-9897-073885A3818C}" type="datetimeFigureOut">
              <a:rPr lang="ru-RU" smtClean="0"/>
              <a:t>25.11.2021</a:t>
            </a:fld>
            <a:endParaRPr lang="ru-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5B55F9-018E-4D3D-9A04-CC33B542F5AB}" type="slidenum">
              <a:rPr lang="ru-RU" smtClean="0"/>
              <a:t>‹#›</a:t>
            </a:fld>
            <a:endParaRPr lang="ru-RU"/>
          </a:p>
        </p:txBody>
      </p:sp>
    </p:spTree>
    <p:extLst>
      <p:ext uri="{BB962C8B-B14F-4D97-AF65-F5344CB8AC3E}">
        <p14:creationId xmlns:p14="http://schemas.microsoft.com/office/powerpoint/2010/main" val="1978209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875B55F9-018E-4D3D-9A04-CC33B542F5AB}" type="slidenum">
              <a:rPr lang="ru-RU" smtClean="0"/>
              <a:t>1</a:t>
            </a:fld>
            <a:endParaRPr lang="ru-RU"/>
          </a:p>
        </p:txBody>
      </p:sp>
    </p:spTree>
    <p:extLst>
      <p:ext uri="{BB962C8B-B14F-4D97-AF65-F5344CB8AC3E}">
        <p14:creationId xmlns:p14="http://schemas.microsoft.com/office/powerpoint/2010/main" val="2353986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875B55F9-018E-4D3D-9A04-CC33B542F5AB}" type="slidenum">
              <a:rPr lang="ru-RU" smtClean="0"/>
              <a:t>3</a:t>
            </a:fld>
            <a:endParaRPr lang="ru-RU"/>
          </a:p>
        </p:txBody>
      </p:sp>
    </p:spTree>
    <p:extLst>
      <p:ext uri="{BB962C8B-B14F-4D97-AF65-F5344CB8AC3E}">
        <p14:creationId xmlns:p14="http://schemas.microsoft.com/office/powerpoint/2010/main" val="1928957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875B55F9-018E-4D3D-9A04-CC33B542F5AB}" type="slidenum">
              <a:rPr lang="ru-RU" smtClean="0"/>
              <a:t>23</a:t>
            </a:fld>
            <a:endParaRPr lang="ru-RU"/>
          </a:p>
        </p:txBody>
      </p:sp>
    </p:spTree>
    <p:extLst>
      <p:ext uri="{BB962C8B-B14F-4D97-AF65-F5344CB8AC3E}">
        <p14:creationId xmlns:p14="http://schemas.microsoft.com/office/powerpoint/2010/main" val="1672507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875B55F9-018E-4D3D-9A04-CC33B542F5AB}" type="slidenum">
              <a:rPr lang="ru-RU" smtClean="0"/>
              <a:t>24</a:t>
            </a:fld>
            <a:endParaRPr lang="ru-RU"/>
          </a:p>
        </p:txBody>
      </p:sp>
    </p:spTree>
    <p:extLst>
      <p:ext uri="{BB962C8B-B14F-4D97-AF65-F5344CB8AC3E}">
        <p14:creationId xmlns:p14="http://schemas.microsoft.com/office/powerpoint/2010/main" val="1449060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5DC5B261-8843-42D1-AAFC-05E20E2D9B97}" type="datetimeFigureOut">
              <a:rPr lang="en-US" smtClean="0"/>
              <a:t>25-Nov-21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9902581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DC5B261-8843-42D1-AAFC-05E20E2D9B97}" type="datetimeFigureOut">
              <a:rPr lang="en-US" smtClean="0"/>
              <a:t>25-Nov-21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7183533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DC5B261-8843-42D1-AAFC-05E20E2D9B97}" type="datetimeFigureOut">
              <a:rPr lang="en-US" smtClean="0"/>
              <a:t>25-Nov-21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5171689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DC5B261-8843-42D1-AAFC-05E20E2D9B97}" type="datetimeFigureOut">
              <a:rPr lang="en-US" smtClean="0"/>
              <a:t>25-Nov-21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3699310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7" name="Date Placeholder 6"/>
          <p:cNvSpPr>
            <a:spLocks noGrp="1"/>
          </p:cNvSpPr>
          <p:nvPr>
            <p:ph type="dt" sz="half" idx="10"/>
          </p:nvPr>
        </p:nvSpPr>
        <p:spPr/>
        <p:txBody>
          <a:bodyPr/>
          <a:lstStyle/>
          <a:p>
            <a:fld id="{5DC5B261-8843-42D1-AAFC-05E20E2D9B97}" type="datetimeFigureOut">
              <a:rPr lang="en-US" smtClean="0"/>
              <a:t>25-Nov-21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9042134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5DC5B261-8843-42D1-AAFC-05E20E2D9B97}" type="datetimeFigureOut">
              <a:rPr lang="en-US" smtClean="0"/>
              <a:t>25-Nov-21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3315155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7" name="Date Placeholder 6"/>
          <p:cNvSpPr>
            <a:spLocks noGrp="1"/>
          </p:cNvSpPr>
          <p:nvPr>
            <p:ph type="dt" sz="half" idx="10"/>
          </p:nvPr>
        </p:nvSpPr>
        <p:spPr/>
        <p:txBody>
          <a:bodyPr/>
          <a:lstStyle/>
          <a:p>
            <a:fld id="{5DC5B261-8843-42D1-AAFC-05E20E2D9B97}" type="datetimeFigureOut">
              <a:rPr lang="en-US" smtClean="0"/>
              <a:t>25-Nov-21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00441336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DC5B261-8843-42D1-AAFC-05E20E2D9B97}" type="datetimeFigureOut">
              <a:rPr lang="en-US" smtClean="0"/>
              <a:t>25-Nov-21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4958722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C5B261-8843-42D1-AAFC-05E20E2D9B97}" type="datetimeFigureOut">
              <a:rPr lang="en-US" smtClean="0"/>
              <a:t>25-Nov-21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8968434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9" name="Date Placeholder 8"/>
          <p:cNvSpPr>
            <a:spLocks noGrp="1"/>
          </p:cNvSpPr>
          <p:nvPr>
            <p:ph type="dt" sz="half" idx="10"/>
          </p:nvPr>
        </p:nvSpPr>
        <p:spPr/>
        <p:txBody>
          <a:bodyPr/>
          <a:lstStyle/>
          <a:p>
            <a:fld id="{5DC5B261-8843-42D1-AAFC-05E20E2D9B97}" type="datetimeFigureOut">
              <a:rPr lang="en-US" smtClean="0"/>
              <a:t>25-Nov-21</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03077200"/>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tx1">
              <a:lumMod val="8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5DC5B261-8843-42D1-AAFC-05E20E2D9B97}" type="datetimeFigureOut">
              <a:rPr lang="en-US" smtClean="0"/>
              <a:t>25-Nov-21</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05058579"/>
      </p:ext>
    </p:extLst>
  </p:cSld>
  <p:clrMapOvr>
    <a:overrideClrMapping bg1="dk1" tx1="lt1" bg2="dk2" tx2="lt2" accent1="accent1" accent2="accent2" accent3="accent3" accent4="accent4" accent5="accent5" accent6="accent6" hlink="hlink" folHlink="folHlink"/>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chemeClr val="bg2">
              <a:lumMod val="60000"/>
              <a:lumOff val="40000"/>
              <a:alpha val="15000"/>
            </a:schemeClr>
          </a:solidFill>
          <a:ln w="31750" cap="sq">
            <a:solidFill>
              <a:schemeClr val="tx1">
                <a:lumMod val="75000"/>
                <a:lumOff val="25000"/>
              </a:schemeClr>
            </a:solidFill>
            <a:miter lim="800000"/>
          </a:ln>
        </p:spPr>
        <p:txBody>
          <a:bodyPr vert="horz" lIns="182880" tIns="182880" rIns="182880" bIns="18288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5DC5B261-8843-42D1-AAFC-05E20E2D9B97}" type="datetimeFigureOut">
              <a:rPr lang="en-US" smtClean="0"/>
              <a:t>25-Nov-21</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40851688"/>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sldNum="0"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1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jpg"/><Relationship Id="rId7" Type="http://schemas.openxmlformats.org/officeDocument/2006/relationships/image" Target="../media/image1.gif"/><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5.JPG"/><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1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1.gif"/></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gif"/><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mailto:Bobokashvili@Hotmail.com" TargetMode="Externa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hyperlink" Target="mailto:Bobokashvili@Hotmail.co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txBox="1">
            <a:spLocks noGrp="1"/>
          </p:cNvSpPr>
          <p:nvPr>
            <p:ph idx="1"/>
          </p:nvPr>
        </p:nvSpPr>
        <p:spPr>
          <a:xfrm>
            <a:off x="245533" y="1094288"/>
            <a:ext cx="11029615" cy="1200329"/>
          </a:xfrm>
          <a:prstGeom prst="rect">
            <a:avLst/>
          </a:prstGeom>
          <a:noFill/>
        </p:spPr>
        <p:txBody>
          <a:bodyPr wrap="square" rtlCol="0">
            <a:spAutoFit/>
          </a:bodyPr>
          <a:lstStyle/>
          <a:p>
            <a:pPr marL="0" indent="0" algn="ctr">
              <a:buNone/>
            </a:pPr>
            <a:r>
              <a:rPr lang="en-US" sz="3600" b="1" dirty="0" err="1" smtClean="0">
                <a:solidFill>
                  <a:schemeClr val="tx1"/>
                </a:solidFill>
              </a:rPr>
              <a:t>Importances</a:t>
            </a:r>
            <a:r>
              <a:rPr lang="en-US" sz="3600" b="1" dirty="0" smtClean="0">
                <a:solidFill>
                  <a:schemeClr val="tx1"/>
                </a:solidFill>
              </a:rPr>
              <a:t> and  </a:t>
            </a:r>
            <a:r>
              <a:rPr lang="en-US" sz="3600" b="1" dirty="0" err="1" smtClean="0">
                <a:solidFill>
                  <a:schemeClr val="tx1"/>
                </a:solidFill>
              </a:rPr>
              <a:t>prospectives</a:t>
            </a:r>
            <a:r>
              <a:rPr lang="en-US" sz="3600" b="1" dirty="0" smtClean="0">
                <a:solidFill>
                  <a:schemeClr val="tx1"/>
                </a:solidFill>
              </a:rPr>
              <a:t>  of </a:t>
            </a:r>
            <a:r>
              <a:rPr lang="en-US" sz="3600" b="1" dirty="0" smtClean="0">
                <a:solidFill>
                  <a:schemeClr val="tx1"/>
                </a:solidFill>
              </a:rPr>
              <a:t>olive (</a:t>
            </a:r>
            <a:r>
              <a:rPr lang="en-US" sz="3600" b="1" i="1" dirty="0" err="1" smtClean="0">
                <a:solidFill>
                  <a:schemeClr val="tx1"/>
                </a:solidFill>
              </a:rPr>
              <a:t>Olea</a:t>
            </a:r>
            <a:r>
              <a:rPr lang="en-US" sz="3600" b="1" i="1" dirty="0" smtClean="0">
                <a:solidFill>
                  <a:schemeClr val="tx1"/>
                </a:solidFill>
              </a:rPr>
              <a:t> </a:t>
            </a:r>
            <a:r>
              <a:rPr lang="en-US" sz="3600" b="1" i="1" dirty="0" err="1" smtClean="0">
                <a:solidFill>
                  <a:schemeClr val="tx1"/>
                </a:solidFill>
              </a:rPr>
              <a:t>europaea</a:t>
            </a:r>
            <a:r>
              <a:rPr lang="en-US" sz="3600" b="1" i="1" dirty="0" smtClean="0">
                <a:solidFill>
                  <a:schemeClr val="tx1"/>
                </a:solidFill>
              </a:rPr>
              <a:t> </a:t>
            </a:r>
            <a:r>
              <a:rPr lang="en-US" sz="3600" b="1" dirty="0" err="1" smtClean="0">
                <a:solidFill>
                  <a:schemeClr val="tx1"/>
                </a:solidFill>
              </a:rPr>
              <a:t>s.l</a:t>
            </a:r>
            <a:r>
              <a:rPr lang="en-US" sz="3600" b="1" dirty="0" smtClean="0">
                <a:solidFill>
                  <a:schemeClr val="tx1"/>
                </a:solidFill>
              </a:rPr>
              <a:t>)</a:t>
            </a:r>
            <a:r>
              <a:rPr lang="en-US" sz="3600" b="1" i="1" dirty="0" smtClean="0">
                <a:solidFill>
                  <a:schemeClr val="tx1"/>
                </a:solidFill>
              </a:rPr>
              <a:t> </a:t>
            </a:r>
            <a:r>
              <a:rPr lang="en-US" sz="3600" b="1" dirty="0" smtClean="0">
                <a:solidFill>
                  <a:schemeClr val="tx1"/>
                </a:solidFill>
              </a:rPr>
              <a:t>culture </a:t>
            </a:r>
            <a:r>
              <a:rPr lang="en-US" sz="3600" b="1" dirty="0">
                <a:solidFill>
                  <a:schemeClr val="tx1"/>
                </a:solidFill>
              </a:rPr>
              <a:t>in Georgia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533" y="137586"/>
            <a:ext cx="1559404" cy="1044961"/>
          </a:xfrm>
          <a:prstGeom prst="rect">
            <a:avLst/>
          </a:prstGeom>
        </p:spPr>
      </p:pic>
      <p:sp>
        <p:nvSpPr>
          <p:cNvPr id="11" name="Rectangle 3"/>
          <p:cNvSpPr>
            <a:spLocks noChangeArrowheads="1"/>
          </p:cNvSpPr>
          <p:nvPr/>
        </p:nvSpPr>
        <p:spPr bwMode="auto">
          <a:xfrm>
            <a:off x="477672" y="5296901"/>
            <a:ext cx="11133136"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FF0000"/>
                </a:solidFill>
                <a:effectLst/>
                <a:latin typeface="Arial" panose="020B0604020202020204" pitchFamily="34" charset="0"/>
                <a:ea typeface="Times New Roman" panose="02020603050405020304" pitchFamily="18" charset="0"/>
              </a:rPr>
              <a:t> </a:t>
            </a:r>
            <a:r>
              <a:rPr kumimoji="0" lang="en-US" altLang="en-US" sz="2000" b="1" i="0" u="none" strike="noStrike" cap="none" normalizeH="0" baseline="0" dirty="0" smtClean="0">
                <a:ln>
                  <a:noFill/>
                </a:ln>
                <a:solidFill>
                  <a:srgbClr val="FF0000"/>
                </a:solidFill>
                <a:effectLst/>
                <a:latin typeface="Arial" panose="020B0604020202020204" pitchFamily="34" charset="0"/>
                <a:ea typeface="Times New Roman" panose="02020603050405020304" pitchFamily="18" charset="0"/>
              </a:rPr>
              <a:t>Zviad Bobokashvili </a:t>
            </a:r>
            <a:r>
              <a:rPr kumimoji="0" lang="en-US" altLang="en-US" sz="20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Head  of department of </a:t>
            </a:r>
            <a:r>
              <a:rPr kumimoji="0" lang="en-US" altLang="en-US" sz="20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fruit cro</a:t>
            </a:r>
            <a:r>
              <a:rPr lang="en-US" altLang="en-US" sz="2000" dirty="0" smtClean="0">
                <a:latin typeface="Arial" panose="020B0604020202020204" pitchFamily="34" charset="0"/>
                <a:ea typeface="Times New Roman" panose="02020603050405020304" pitchFamily="18" charset="0"/>
              </a:rPr>
              <a:t>p research </a:t>
            </a:r>
            <a:r>
              <a:rPr kumimoji="0" lang="en-US" altLang="en-US" sz="20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r>
              <a:rPr kumimoji="0" lang="en-US" altLang="en-US" sz="20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growing</a:t>
            </a:r>
            <a:r>
              <a:rPr lang="en-US" altLang="en-US" sz="2000" dirty="0" smtClean="0">
                <a:latin typeface="Arial" panose="020B0604020202020204" pitchFamily="34" charset="0"/>
              </a:rPr>
              <a:t>, </a:t>
            </a:r>
            <a:r>
              <a:rPr kumimoji="0" lang="en-US" altLang="en-US" sz="200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rPr>
              <a:t>LEPL Scientific-Research Centre of Agriculture Ministry of Agriculture Georgia,  PhD,</a:t>
            </a:r>
            <a:r>
              <a:rPr kumimoji="0" lang="en-US" altLang="en-US" sz="2000" i="0" u="none" strike="noStrike" cap="none" normalizeH="0" dirty="0" smtClean="0">
                <a:ln>
                  <a:noFill/>
                </a:ln>
                <a:solidFill>
                  <a:schemeClr val="tx1"/>
                </a:solidFill>
                <a:effectLst/>
                <a:latin typeface="Arial" panose="020B0604020202020204" pitchFamily="34" charset="0"/>
                <a:ea typeface="Arial" panose="020B0604020202020204" pitchFamily="34" charset="0"/>
              </a:rPr>
              <a:t> </a:t>
            </a:r>
            <a:r>
              <a:rPr kumimoji="0" lang="en-US" altLang="en-US" sz="200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rPr>
              <a:t> associated  professor, </a:t>
            </a:r>
          </a:p>
          <a:p>
            <a:pPr defTabSz="914400" eaLnBrk="0" fontAlgn="base" hangingPunct="0">
              <a:spcBef>
                <a:spcPct val="0"/>
              </a:spcBef>
              <a:spcAft>
                <a:spcPct val="0"/>
              </a:spcAft>
            </a:pPr>
            <a:r>
              <a:rPr lang="en-US" altLang="en-US" sz="2000" b="1" dirty="0" err="1" smtClean="0">
                <a:solidFill>
                  <a:srgbClr val="FF0000"/>
                </a:solidFill>
                <a:latin typeface="Arial" panose="020B0604020202020204" pitchFamily="34" charset="0"/>
              </a:rPr>
              <a:t>Ellen</a:t>
            </a:r>
            <a:r>
              <a:rPr lang="en-US" altLang="en-US" sz="2000" b="1" dirty="0" err="1">
                <a:solidFill>
                  <a:srgbClr val="FF0000"/>
                </a:solidFill>
                <a:latin typeface="Arial" panose="020B0604020202020204" pitchFamily="34" charset="0"/>
              </a:rPr>
              <a:t>e</a:t>
            </a:r>
            <a:r>
              <a:rPr lang="en-US" altLang="en-US" sz="2000" b="1" dirty="0" smtClean="0">
                <a:solidFill>
                  <a:srgbClr val="FF0000"/>
                </a:solidFill>
                <a:latin typeface="Arial" panose="020B0604020202020204" pitchFamily="34" charset="0"/>
              </a:rPr>
              <a:t> </a:t>
            </a:r>
            <a:r>
              <a:rPr lang="en-US" altLang="en-US" sz="2000" b="1" dirty="0" err="1" smtClean="0">
                <a:solidFill>
                  <a:srgbClr val="FF0000"/>
                </a:solidFill>
                <a:latin typeface="Arial" panose="020B0604020202020204" pitchFamily="34" charset="0"/>
              </a:rPr>
              <a:t>Maghlakelidze</a:t>
            </a:r>
            <a:r>
              <a:rPr lang="en-US" altLang="en-US" sz="2000" b="1" dirty="0" smtClean="0">
                <a:solidFill>
                  <a:srgbClr val="FF0000"/>
                </a:solidFill>
                <a:latin typeface="Arial" panose="020B0604020202020204" pitchFamily="34" charset="0"/>
              </a:rPr>
              <a:t> </a:t>
            </a:r>
            <a:r>
              <a:rPr lang="en-US" altLang="en-US" sz="2000" dirty="0" smtClean="0">
                <a:latin typeface="Arial" panose="020B0604020202020204" pitchFamily="34" charset="0"/>
              </a:rPr>
              <a:t>- </a:t>
            </a:r>
            <a:r>
              <a:rPr lang="en-US" sz="2000" dirty="0"/>
              <a:t>Chief </a:t>
            </a:r>
            <a:r>
              <a:rPr lang="en-US" sz="2000" dirty="0" smtClean="0"/>
              <a:t>Specialist </a:t>
            </a:r>
            <a:r>
              <a:rPr lang="en-US" altLang="en-US" sz="2000" dirty="0">
                <a:latin typeface="Arial" panose="020B0604020202020204" pitchFamily="34" charset="0"/>
                <a:ea typeface="Times New Roman" panose="02020603050405020304" pitchFamily="18" charset="0"/>
              </a:rPr>
              <a:t>department of fruit </a:t>
            </a:r>
            <a:r>
              <a:rPr lang="en-US" altLang="en-US" sz="2000" dirty="0" smtClean="0">
                <a:latin typeface="Arial" panose="020B0604020202020204" pitchFamily="34" charset="0"/>
                <a:ea typeface="Times New Roman" panose="02020603050405020304" pitchFamily="18" charset="0"/>
              </a:rPr>
              <a:t>growing</a:t>
            </a:r>
            <a:r>
              <a:rPr lang="ka-GE" altLang="en-US" sz="2000" dirty="0" smtClean="0">
                <a:latin typeface="Arial" panose="020B0604020202020204" pitchFamily="34" charset="0"/>
                <a:ea typeface="Times New Roman" panose="02020603050405020304" pitchFamily="18" charset="0"/>
              </a:rPr>
              <a:t>,</a:t>
            </a:r>
            <a:r>
              <a:rPr lang="en-US" altLang="en-US" sz="2000" dirty="0" smtClean="0">
                <a:latin typeface="Arial" panose="020B0604020202020204" pitchFamily="34" charset="0"/>
              </a:rPr>
              <a:t> </a:t>
            </a:r>
            <a:r>
              <a:rPr lang="en-US" altLang="en-US" sz="2000" dirty="0">
                <a:latin typeface="Arial" panose="020B0604020202020204" pitchFamily="34" charset="0"/>
                <a:ea typeface="Arial" panose="020B0604020202020204" pitchFamily="34" charset="0"/>
              </a:rPr>
              <a:t>LEPL Scientific-Research Centre of Agriculture Ministry of Agriculture </a:t>
            </a:r>
            <a:r>
              <a:rPr lang="en-US" altLang="en-US" sz="2000" dirty="0" smtClean="0">
                <a:latin typeface="Arial" panose="020B0604020202020204" pitchFamily="34" charset="0"/>
                <a:ea typeface="Arial" panose="020B0604020202020204" pitchFamily="34" charset="0"/>
              </a:rPr>
              <a:t>Georgia, PhD.</a:t>
            </a:r>
            <a:endParaRPr lang="en-US" altLang="en-US" sz="2000" dirty="0">
              <a:latin typeface="Arial" panose="020B0604020202020204" pitchFamily="34" charset="0"/>
              <a:ea typeface="Arial" panose="020B0604020202020204" pitchFamily="34" charset="0"/>
            </a:endParaRPr>
          </a:p>
          <a:p>
            <a:pPr lvl="0" defTabSz="914400" eaLnBrk="0" fontAlgn="base" hangingPunct="0">
              <a:spcBef>
                <a:spcPct val="0"/>
              </a:spcBef>
              <a:spcAft>
                <a:spcPct val="0"/>
              </a:spcAft>
            </a:pPr>
            <a:endParaRPr kumimoji="0" lang="en-US" altLang="en-US"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smtClean="0">
              <a:ln>
                <a:noFill/>
              </a:ln>
              <a:solidFill>
                <a:schemeClr val="tx1"/>
              </a:solidFill>
              <a:effectLst/>
              <a:latin typeface="Arial" panose="020B0604020202020204" pitchFamily="34" charset="0"/>
            </a:endParaRPr>
          </a:p>
        </p:txBody>
      </p:sp>
      <p:pic>
        <p:nvPicPr>
          <p:cNvPr id="8" name="Picture 7" descr="11.png"/>
          <p:cNvPicPr>
            <a:picLocks noChangeAspect="1"/>
          </p:cNvPicPr>
          <p:nvPr/>
        </p:nvPicPr>
        <p:blipFill>
          <a:blip r:embed="rId4" cstate="print"/>
          <a:stretch>
            <a:fillRect/>
          </a:stretch>
        </p:blipFill>
        <p:spPr>
          <a:xfrm>
            <a:off x="9546553" y="137586"/>
            <a:ext cx="1728595" cy="1006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rotWithShape="1">
          <a:blip r:embed="rId5"/>
          <a:srcRect l="2449" t="24715" r="-2449" b="23201"/>
          <a:stretch/>
        </p:blipFill>
        <p:spPr>
          <a:xfrm>
            <a:off x="1025235" y="2294617"/>
            <a:ext cx="9652500" cy="3064128"/>
          </a:xfrm>
          <a:prstGeom prst="rect">
            <a:avLst/>
          </a:prstGeom>
        </p:spPr>
      </p:pic>
      <p:pic>
        <p:nvPicPr>
          <p:cNvPr id="13" name="Picture 2" descr="International olive council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3510" y="94591"/>
            <a:ext cx="3171825" cy="11049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47657" y="94591"/>
            <a:ext cx="2043133" cy="1133565"/>
          </a:xfrm>
          <a:prstGeom prst="rect">
            <a:avLst/>
          </a:prstGeom>
        </p:spPr>
      </p:pic>
    </p:spTree>
    <p:extLst>
      <p:ext uri="{BB962C8B-B14F-4D97-AF65-F5344CB8AC3E}">
        <p14:creationId xmlns:p14="http://schemas.microsoft.com/office/powerpoint/2010/main" val="17757891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8582" y="411787"/>
            <a:ext cx="10723418" cy="738139"/>
          </a:xfrm>
        </p:spPr>
        <p:txBody>
          <a:bodyPr>
            <a:normAutofit fontScale="90000"/>
          </a:bodyPr>
          <a:lstStyle/>
          <a:p>
            <a:pPr algn="ctr"/>
            <a:r>
              <a:rPr lang="en-US" b="1" dirty="0" smtClean="0">
                <a:solidFill>
                  <a:schemeClr val="tx1"/>
                </a:solidFill>
              </a:rPr>
              <a:t>Production of olives – current </a:t>
            </a:r>
            <a:r>
              <a:rPr lang="en-US" b="1" dirty="0" smtClean="0">
                <a:solidFill>
                  <a:schemeClr val="tx1"/>
                </a:solidFill>
              </a:rPr>
              <a:t>situation and trends</a:t>
            </a:r>
            <a:endParaRPr lang="en-US" b="1" dirty="0">
              <a:solidFill>
                <a:schemeClr val="tx1"/>
              </a:solidFill>
            </a:endParaRPr>
          </a:p>
        </p:txBody>
      </p:sp>
      <p:sp>
        <p:nvSpPr>
          <p:cNvPr id="11" name="TextBox 10"/>
          <p:cNvSpPr txBox="1"/>
          <p:nvPr/>
        </p:nvSpPr>
        <p:spPr>
          <a:xfrm>
            <a:off x="4176215" y="1705969"/>
            <a:ext cx="7721196" cy="4401205"/>
          </a:xfrm>
          <a:prstGeom prst="rect">
            <a:avLst/>
          </a:prstGeom>
          <a:noFill/>
        </p:spPr>
        <p:txBody>
          <a:bodyPr wrap="square" rtlCol="0">
            <a:spAutoFit/>
          </a:bodyPr>
          <a:lstStyle/>
          <a:p>
            <a:pPr marL="285750" indent="-285750">
              <a:buFont typeface="Arial" panose="020B0604020202020204" pitchFamily="34" charset="0"/>
              <a:buChar char="•"/>
            </a:pPr>
            <a:r>
              <a:rPr lang="en-US" sz="2000" b="1" dirty="0" smtClean="0"/>
              <a:t>Rehabilitation and  creating of  olive production sector was started decade ago   by  initiative   the </a:t>
            </a:r>
            <a:r>
              <a:rPr lang="en-US" sz="2000" b="1" dirty="0" smtClean="0"/>
              <a:t>company </a:t>
            </a:r>
            <a:r>
              <a:rPr lang="en-US" sz="2000" b="1" dirty="0" smtClean="0"/>
              <a:t>“Georgian Olive </a:t>
            </a:r>
            <a:r>
              <a:rPr lang="en-US" sz="2000" b="1" dirty="0" smtClean="0"/>
              <a:t>“  and  “</a:t>
            </a:r>
            <a:r>
              <a:rPr lang="en-US" sz="2000" b="1" dirty="0" smtClean="0"/>
              <a:t>Georgian  olive association” </a:t>
            </a:r>
            <a:r>
              <a:rPr lang="en-US" sz="2000" b="1" dirty="0" smtClean="0"/>
              <a:t>since </a:t>
            </a:r>
            <a:r>
              <a:rPr lang="en-US" sz="2000" b="1" dirty="0" smtClean="0"/>
              <a:t>2010 </a:t>
            </a:r>
          </a:p>
          <a:p>
            <a:pPr marL="285750" indent="-285750">
              <a:buFont typeface="Arial" panose="020B0604020202020204" pitchFamily="34" charset="0"/>
              <a:buChar char="•"/>
            </a:pPr>
            <a:r>
              <a:rPr lang="en-US" sz="2000" b="1" dirty="0" smtClean="0"/>
              <a:t>Over than  </a:t>
            </a:r>
            <a:r>
              <a:rPr lang="en-US" sz="2000" b="1" dirty="0" smtClean="0"/>
              <a:t>1000  </a:t>
            </a:r>
            <a:r>
              <a:rPr lang="en-US" sz="2000" b="1" dirty="0" smtClean="0"/>
              <a:t>ha (</a:t>
            </a:r>
            <a:r>
              <a:rPr lang="en-US" sz="2000" b="1" dirty="0" smtClean="0"/>
              <a:t>2020  evaluation</a:t>
            </a:r>
            <a:r>
              <a:rPr lang="en-US" sz="2000" b="1" dirty="0" smtClean="0"/>
              <a:t>)  of   olive orchards was established  in Country within of these year </a:t>
            </a:r>
          </a:p>
          <a:p>
            <a:pPr marL="285750" indent="-285750">
              <a:buFont typeface="Arial" panose="020B0604020202020204" pitchFamily="34" charset="0"/>
              <a:buChar char="•"/>
            </a:pPr>
            <a:r>
              <a:rPr lang="en-US" sz="2000" b="1" dirty="0" smtClean="0"/>
              <a:t>Main production region is  </a:t>
            </a:r>
            <a:r>
              <a:rPr lang="en-US" sz="2000" b="1" dirty="0" smtClean="0"/>
              <a:t>East </a:t>
            </a:r>
            <a:r>
              <a:rPr lang="en-US" sz="2000" b="1" dirty="0" smtClean="0"/>
              <a:t>-  south  of Kakheti (where is located 95 %  of  Olive  </a:t>
            </a:r>
            <a:r>
              <a:rPr lang="en-US" sz="2000" b="1" dirty="0"/>
              <a:t>production in </a:t>
            </a:r>
            <a:r>
              <a:rPr lang="en-US" sz="2000" b="1" dirty="0" smtClean="0"/>
              <a:t>Georgia)</a:t>
            </a:r>
          </a:p>
          <a:p>
            <a:pPr marL="285750" indent="-285750">
              <a:buFont typeface="Arial" panose="020B0604020202020204" pitchFamily="34" charset="0"/>
              <a:buChar char="•"/>
            </a:pPr>
            <a:r>
              <a:rPr lang="en-US" sz="2000" b="1" dirty="0" smtClean="0"/>
              <a:t>The Basic  variety is  </a:t>
            </a:r>
            <a:r>
              <a:rPr lang="en-US" sz="2000" b="1" dirty="0" err="1" smtClean="0"/>
              <a:t>Gemlik</a:t>
            </a:r>
            <a:r>
              <a:rPr lang="en-US" sz="2000" b="1" dirty="0" smtClean="0"/>
              <a:t>, </a:t>
            </a:r>
            <a:r>
              <a:rPr lang="en-US" sz="2000" b="1" dirty="0" smtClean="0"/>
              <a:t>which is introduced  from  Turkey </a:t>
            </a:r>
          </a:p>
          <a:p>
            <a:pPr marL="285750" indent="-285750">
              <a:buFont typeface="Arial" panose="020B0604020202020204" pitchFamily="34" charset="0"/>
              <a:buChar char="•"/>
            </a:pPr>
            <a:r>
              <a:rPr lang="en-US" sz="2000" b="1" dirty="0" smtClean="0"/>
              <a:t>Layout of  orchards are varies:  6-8 meter per 4-5 meter </a:t>
            </a:r>
          </a:p>
          <a:p>
            <a:pPr marL="285750" indent="-285750">
              <a:buFont typeface="Arial" panose="020B0604020202020204" pitchFamily="34" charset="0"/>
              <a:buChar char="•"/>
            </a:pPr>
            <a:r>
              <a:rPr lang="en-US" sz="2000" b="1" dirty="0" smtClean="0"/>
              <a:t>There are  irrigated  and  </a:t>
            </a:r>
            <a:r>
              <a:rPr lang="en-US" sz="2000" b="1" dirty="0" err="1" smtClean="0"/>
              <a:t>rainfeed</a:t>
            </a:r>
            <a:r>
              <a:rPr lang="en-US" sz="2000" b="1" dirty="0" smtClean="0"/>
              <a:t>  orchards </a:t>
            </a:r>
          </a:p>
          <a:p>
            <a:pPr marL="285750" indent="-285750">
              <a:buFont typeface="Arial" panose="020B0604020202020204" pitchFamily="34" charset="0"/>
              <a:buChar char="•"/>
            </a:pPr>
            <a:r>
              <a:rPr lang="en-US" sz="2000" b="1" dirty="0" smtClean="0"/>
              <a:t>The </a:t>
            </a:r>
            <a:r>
              <a:rPr lang="en-US" sz="2000" b="1" dirty="0" smtClean="0"/>
              <a:t>adjusting   agro technological, harvest and processing  management aspects is main </a:t>
            </a:r>
            <a:r>
              <a:rPr lang="en-US" sz="2000" b="1" dirty="0" smtClean="0"/>
              <a:t>issues to </a:t>
            </a:r>
            <a:r>
              <a:rPr lang="en-US" sz="2000" b="1" dirty="0" smtClean="0"/>
              <a:t>overcome </a:t>
            </a:r>
            <a:r>
              <a:rPr lang="en-US" sz="2000" b="1" dirty="0" smtClean="0"/>
              <a:t> </a:t>
            </a:r>
            <a:r>
              <a:rPr lang="en-US" sz="2000" b="1" dirty="0" smtClean="0"/>
              <a:t>for </a:t>
            </a:r>
            <a:r>
              <a:rPr lang="en-US" sz="2000" b="1" dirty="0" smtClean="0"/>
              <a:t> sustain this very important  </a:t>
            </a:r>
            <a:r>
              <a:rPr lang="en-US" sz="2000" b="1" dirty="0" smtClean="0"/>
              <a:t>industry</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513" y="1705968"/>
            <a:ext cx="3552897" cy="231786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026" y="314616"/>
            <a:ext cx="1270556" cy="851403"/>
          </a:xfrm>
          <a:prstGeom prst="rect">
            <a:avLst/>
          </a:prstGeom>
        </p:spPr>
      </p:pic>
      <p:pic>
        <p:nvPicPr>
          <p:cNvPr id="6" name="Picture 5"/>
          <p:cNvPicPr/>
          <p:nvPr/>
        </p:nvPicPr>
        <p:blipFill rotWithShape="1">
          <a:blip r:embed="rId4"/>
          <a:srcRect l="19081" t="9126" r="16942" b="20437"/>
          <a:stretch/>
        </p:blipFill>
        <p:spPr bwMode="auto">
          <a:xfrm>
            <a:off x="198026" y="4252912"/>
            <a:ext cx="3802474" cy="23526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592512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9610" y="367976"/>
            <a:ext cx="7729728" cy="1188720"/>
          </a:xfrm>
        </p:spPr>
        <p:txBody>
          <a:bodyPr/>
          <a:lstStyle/>
          <a:p>
            <a:r>
              <a:rPr lang="en-US" dirty="0" smtClean="0"/>
              <a:t>Olives and climate change  effects</a:t>
            </a:r>
            <a:endParaRPr lang="ru-RU" dirty="0"/>
          </a:p>
        </p:txBody>
      </p:sp>
      <p:pic>
        <p:nvPicPr>
          <p:cNvPr id="4" name="Picture 2" descr="ლიკა დელტა იანვარი"/>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2525" y="1715956"/>
            <a:ext cx="5349953" cy="293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ლიკა დელტა ივლისი"/>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2478" y="1749876"/>
            <a:ext cx="5372714" cy="2952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509070" y="6353562"/>
            <a:ext cx="5056562" cy="369332"/>
          </a:xfrm>
          <a:prstGeom prst="rect">
            <a:avLst/>
          </a:prstGeom>
          <a:noFill/>
        </p:spPr>
        <p:txBody>
          <a:bodyPr wrap="square" rtlCol="0">
            <a:spAutoFit/>
          </a:bodyPr>
          <a:lstStyle/>
          <a:p>
            <a:r>
              <a:rPr lang="en-US" b="1" dirty="0" smtClean="0"/>
              <a:t>Source: </a:t>
            </a:r>
            <a:r>
              <a:rPr lang="en-GB" dirty="0"/>
              <a:t>The National Environment Agency</a:t>
            </a:r>
            <a:r>
              <a:rPr lang="en-US" dirty="0" smtClean="0"/>
              <a:t>, 2020</a:t>
            </a:r>
            <a:endParaRPr lang="ru-RU"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525" y="228932"/>
            <a:ext cx="1270556" cy="851403"/>
          </a:xfrm>
          <a:prstGeom prst="rect">
            <a:avLst/>
          </a:prstGeom>
        </p:spPr>
      </p:pic>
      <p:sp>
        <p:nvSpPr>
          <p:cNvPr id="7" name="Title 1"/>
          <p:cNvSpPr txBox="1">
            <a:spLocks/>
          </p:cNvSpPr>
          <p:nvPr/>
        </p:nvSpPr>
        <p:spPr bwMode="black">
          <a:xfrm>
            <a:off x="1803081" y="4702649"/>
            <a:ext cx="7729728" cy="588099"/>
          </a:xfrm>
          <a:prstGeom prst="rect">
            <a:avLst/>
          </a:prstGeom>
          <a:solidFill>
            <a:schemeClr val="bg2">
              <a:lumMod val="60000"/>
              <a:lumOff val="40000"/>
              <a:alpha val="15000"/>
            </a:schemeClr>
          </a:soli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sz="1600" dirty="0" smtClean="0"/>
              <a:t>Climate change models (2041- 2070) and  (2071-2100</a:t>
            </a:r>
            <a:endParaRPr lang="ru-RU" sz="1600" dirty="0"/>
          </a:p>
        </p:txBody>
      </p:sp>
    </p:spTree>
    <p:extLst>
      <p:ext uri="{BB962C8B-B14F-4D97-AF65-F5344CB8AC3E}">
        <p14:creationId xmlns:p14="http://schemas.microsoft.com/office/powerpoint/2010/main" val="15773821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5" y="425701"/>
            <a:ext cx="7729728" cy="1188720"/>
          </a:xfrm>
        </p:spPr>
        <p:txBody>
          <a:bodyPr>
            <a:normAutofit fontScale="90000"/>
          </a:bodyPr>
          <a:lstStyle/>
          <a:p>
            <a:r>
              <a:rPr lang="en-US" b="1" dirty="0" smtClean="0"/>
              <a:t>Current changes in Climate</a:t>
            </a:r>
            <a:br>
              <a:rPr lang="en-US" b="1" dirty="0" smtClean="0"/>
            </a:br>
            <a:r>
              <a:rPr lang="ka-GE" b="1" dirty="0" smtClean="0"/>
              <a:t>(198</a:t>
            </a:r>
            <a:r>
              <a:rPr lang="en-US" b="1" dirty="0"/>
              <a:t>6</a:t>
            </a:r>
            <a:r>
              <a:rPr lang="ka-GE" b="1" dirty="0"/>
              <a:t> –2015) </a:t>
            </a:r>
            <a:r>
              <a:rPr lang="en-US" b="1" dirty="0"/>
              <a:t>VS (</a:t>
            </a:r>
            <a:r>
              <a:rPr lang="en-US" b="1" dirty="0" smtClean="0"/>
              <a:t>1956-1985</a:t>
            </a:r>
            <a:r>
              <a:rPr lang="ka-GE" b="1" dirty="0" smtClean="0"/>
              <a:t>)</a:t>
            </a:r>
            <a:r>
              <a:rPr lang="en-US" b="1" dirty="0" smtClean="0"/>
              <a:t> in Kakheti</a:t>
            </a:r>
            <a:endParaRPr lang="ru-RU" dirty="0"/>
          </a:p>
        </p:txBody>
      </p:sp>
      <p:sp>
        <p:nvSpPr>
          <p:cNvPr id="3" name="Content Placeholder 2"/>
          <p:cNvSpPr>
            <a:spLocks noGrp="1"/>
          </p:cNvSpPr>
          <p:nvPr>
            <p:ph idx="1"/>
          </p:nvPr>
        </p:nvSpPr>
        <p:spPr>
          <a:xfrm>
            <a:off x="437967" y="1614421"/>
            <a:ext cx="9677765" cy="4525963"/>
          </a:xfrm>
        </p:spPr>
        <p:txBody>
          <a:bodyPr>
            <a:normAutofit/>
          </a:bodyPr>
          <a:lstStyle/>
          <a:p>
            <a:r>
              <a:rPr lang="en-US" sz="2800" b="1" dirty="0"/>
              <a:t>The average temperature increased by 0.49-0.57 </a:t>
            </a:r>
            <a:r>
              <a:rPr lang="en-US" sz="2800" b="1" dirty="0" smtClean="0"/>
              <a:t>increased </a:t>
            </a:r>
            <a:r>
              <a:rPr lang="en-US" sz="2800" b="1" dirty="0"/>
              <a:t>by </a:t>
            </a:r>
            <a:r>
              <a:rPr lang="en-US" sz="2800" b="1" dirty="0" smtClean="0"/>
              <a:t>0.54 C </a:t>
            </a:r>
            <a:r>
              <a:rPr lang="en-US" sz="2800" b="1" dirty="0"/>
              <a:t>in Kakheti</a:t>
            </a:r>
            <a:r>
              <a:rPr lang="en-US" sz="2800" b="1" dirty="0" smtClean="0"/>
              <a:t>.</a:t>
            </a:r>
          </a:p>
          <a:p>
            <a:r>
              <a:rPr lang="en-US" sz="2800" b="1" dirty="0" smtClean="0"/>
              <a:t>The </a:t>
            </a:r>
            <a:r>
              <a:rPr lang="en-US" sz="2800" b="1" dirty="0"/>
              <a:t>increase in average air temperatures mainly occurs in June-October</a:t>
            </a:r>
            <a:r>
              <a:rPr lang="en-US" sz="2800" b="1" dirty="0" smtClean="0"/>
              <a:t>.</a:t>
            </a:r>
          </a:p>
          <a:p>
            <a:r>
              <a:rPr lang="en-US" sz="2800" b="1" dirty="0" smtClean="0"/>
              <a:t>And </a:t>
            </a:r>
            <a:r>
              <a:rPr lang="en-US" sz="2800" b="1" dirty="0"/>
              <a:t>in November-December there is a slight decrease in average temperature</a:t>
            </a:r>
            <a:r>
              <a:rPr lang="en-US" sz="2800" b="1" dirty="0" smtClean="0"/>
              <a:t>.</a:t>
            </a:r>
          </a:p>
          <a:p>
            <a:r>
              <a:rPr lang="en-US" sz="2800" b="1" dirty="0" smtClean="0"/>
              <a:t>Precipitation </a:t>
            </a:r>
            <a:r>
              <a:rPr lang="en-US" sz="2800" b="1" dirty="0"/>
              <a:t>during the summer months  </a:t>
            </a:r>
            <a:r>
              <a:rPr lang="en-US" sz="2800" b="1" dirty="0" smtClean="0"/>
              <a:t>was  </a:t>
            </a:r>
            <a:r>
              <a:rPr lang="en-US" sz="2800" b="1" dirty="0"/>
              <a:t>reduced by 20-25 </a:t>
            </a:r>
            <a:r>
              <a:rPr lang="en-US" sz="2800" b="1" dirty="0" smtClean="0"/>
              <a:t>mm</a:t>
            </a:r>
          </a:p>
          <a:p>
            <a:r>
              <a:rPr lang="en-US" sz="2800" b="1" dirty="0" smtClean="0"/>
              <a:t>Annual </a:t>
            </a:r>
            <a:r>
              <a:rPr lang="en-US" sz="2800" b="1" dirty="0"/>
              <a:t>precipitation is mostly reduced</a:t>
            </a:r>
            <a:endParaRPr lang="ru-RU" sz="28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796" y="0"/>
            <a:ext cx="1270556" cy="851403"/>
          </a:xfrm>
          <a:prstGeom prst="rect">
            <a:avLst/>
          </a:prstGeom>
        </p:spPr>
      </p:pic>
    </p:spTree>
    <p:extLst>
      <p:ext uri="{BB962C8B-B14F-4D97-AF65-F5344CB8AC3E}">
        <p14:creationId xmlns:p14="http://schemas.microsoft.com/office/powerpoint/2010/main" val="3779434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4865" y="340629"/>
            <a:ext cx="8212175" cy="1433580"/>
          </a:xfrm>
        </p:spPr>
        <p:txBody>
          <a:bodyPr>
            <a:noAutofit/>
          </a:bodyPr>
          <a:lstStyle/>
          <a:p>
            <a:pPr algn="ctr"/>
            <a:r>
              <a:rPr lang="en-US" b="1" dirty="0"/>
              <a:t>Predicted changes in </a:t>
            </a:r>
            <a:r>
              <a:rPr lang="en-US" b="1" dirty="0" smtClean="0"/>
              <a:t>climate  </a:t>
            </a:r>
            <a:r>
              <a:rPr lang="en-US" b="1" dirty="0"/>
              <a:t>according to the </a:t>
            </a:r>
            <a:r>
              <a:rPr lang="en-US" b="1" dirty="0" smtClean="0"/>
              <a:t>forecast  models (2041-2070) and  (2071 -2100)</a:t>
            </a:r>
            <a:endParaRPr lang="ru-RU" dirty="0"/>
          </a:p>
        </p:txBody>
      </p:sp>
      <p:sp>
        <p:nvSpPr>
          <p:cNvPr id="3" name="Content Placeholder 2"/>
          <p:cNvSpPr>
            <a:spLocks noGrp="1"/>
          </p:cNvSpPr>
          <p:nvPr>
            <p:ph idx="1"/>
          </p:nvPr>
        </p:nvSpPr>
        <p:spPr>
          <a:xfrm>
            <a:off x="300344" y="4030942"/>
            <a:ext cx="11029615" cy="3678303"/>
          </a:xfrm>
        </p:spPr>
        <p:txBody>
          <a:bodyPr>
            <a:normAutofit/>
          </a:bodyPr>
          <a:lstStyle/>
          <a:p>
            <a:r>
              <a:rPr lang="en-US" b="1" dirty="0"/>
              <a:t>T</a:t>
            </a:r>
            <a:r>
              <a:rPr lang="en-US" b="1" dirty="0" smtClean="0"/>
              <a:t>he </a:t>
            </a:r>
            <a:r>
              <a:rPr lang="en-US" b="1" dirty="0"/>
              <a:t>first forecast period (2041–2070</a:t>
            </a:r>
            <a:r>
              <a:rPr lang="en-US" b="1" dirty="0" smtClean="0"/>
              <a:t>) is proposed that  </a:t>
            </a:r>
            <a:r>
              <a:rPr lang="en-US" b="1" dirty="0"/>
              <a:t>the annual precipitation in Kakheti decreased by 8%. There is a significant increase in precipitation in winter (by 15%), a decrease in the remaining three seasons, the maximum decrease </a:t>
            </a:r>
            <a:r>
              <a:rPr lang="en-US" b="1" dirty="0" smtClean="0"/>
              <a:t>will be observed </a:t>
            </a:r>
            <a:r>
              <a:rPr lang="en-US" b="1" dirty="0"/>
              <a:t>in spring (by 21</a:t>
            </a:r>
            <a:r>
              <a:rPr lang="en-US" b="1" dirty="0" smtClean="0"/>
              <a:t>%).</a:t>
            </a:r>
          </a:p>
          <a:p>
            <a:r>
              <a:rPr lang="en-US" b="1" dirty="0"/>
              <a:t>T</a:t>
            </a:r>
            <a:r>
              <a:rPr lang="en-US" b="1" dirty="0" smtClean="0"/>
              <a:t>he </a:t>
            </a:r>
            <a:r>
              <a:rPr lang="en-US" b="1" dirty="0"/>
              <a:t>second forecast period (2071–2100), annual precipitation in Kakheti decreased by 19%. The reduction is especially significant in spring (28%) and autumn (16%). Growth only in summer (by 6</a:t>
            </a:r>
            <a:r>
              <a:rPr lang="en-US" b="1" dirty="0" smtClean="0"/>
              <a:t>%).</a:t>
            </a:r>
            <a:endParaRPr lang="ru-RU" dirty="0"/>
          </a:p>
        </p:txBody>
      </p:sp>
      <p:pic>
        <p:nvPicPr>
          <p:cNvPr id="4" name="Picture 2"/>
          <p:cNvPicPr>
            <a:picLocks noChangeAspect="1" noChangeArrowheads="1"/>
          </p:cNvPicPr>
          <p:nvPr/>
        </p:nvPicPr>
        <p:blipFill rotWithShape="1">
          <a:blip r:embed="rId2"/>
          <a:srcRect l="2671" t="42090" r="3618" b="27650"/>
          <a:stretch/>
        </p:blipFill>
        <p:spPr bwMode="auto">
          <a:xfrm>
            <a:off x="1038308" y="1919198"/>
            <a:ext cx="9785461" cy="1776484"/>
          </a:xfrm>
          <a:prstGeom prst="rect">
            <a:avLst/>
          </a:prstGeom>
          <a:noFill/>
          <a:ln w="9525">
            <a:noFill/>
            <a:miter lim="800000"/>
            <a:headEnd/>
            <a:tailEnd/>
          </a:ln>
          <a:effectLst/>
        </p:spPr>
      </p:pic>
      <p:sp>
        <p:nvSpPr>
          <p:cNvPr id="5" name="TextBox 4"/>
          <p:cNvSpPr txBox="1"/>
          <p:nvPr/>
        </p:nvSpPr>
        <p:spPr>
          <a:xfrm>
            <a:off x="2509070" y="6353562"/>
            <a:ext cx="5056562" cy="369332"/>
          </a:xfrm>
          <a:prstGeom prst="rect">
            <a:avLst/>
          </a:prstGeom>
          <a:noFill/>
        </p:spPr>
        <p:txBody>
          <a:bodyPr wrap="square" rtlCol="0">
            <a:spAutoFit/>
          </a:bodyPr>
          <a:lstStyle/>
          <a:p>
            <a:r>
              <a:rPr lang="en-US" b="1" dirty="0" smtClean="0"/>
              <a:t>Source: </a:t>
            </a:r>
            <a:r>
              <a:rPr lang="en-GB" dirty="0"/>
              <a:t>The National Environment Agency</a:t>
            </a:r>
            <a:r>
              <a:rPr lang="en-US" dirty="0" smtClean="0"/>
              <a:t>, 2020</a:t>
            </a:r>
            <a:endParaRPr lang="ru-RU"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723" y="83586"/>
            <a:ext cx="1270556" cy="851403"/>
          </a:xfrm>
          <a:prstGeom prst="rect">
            <a:avLst/>
          </a:prstGeom>
        </p:spPr>
      </p:pic>
    </p:spTree>
    <p:extLst>
      <p:ext uri="{BB962C8B-B14F-4D97-AF65-F5344CB8AC3E}">
        <p14:creationId xmlns:p14="http://schemas.microsoft.com/office/powerpoint/2010/main" val="13607933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074" y="811251"/>
            <a:ext cx="11029616" cy="777923"/>
          </a:xfrm>
        </p:spPr>
        <p:txBody>
          <a:bodyPr>
            <a:normAutofit fontScale="90000"/>
          </a:bodyPr>
          <a:lstStyle/>
          <a:p>
            <a:pPr algn="ctr"/>
            <a:r>
              <a:rPr lang="en-US" b="1" dirty="0" smtClean="0"/>
              <a:t>Proposal  effects  of climate change  on olive production </a:t>
            </a:r>
            <a:endParaRPr lang="en-US" b="1" dirty="0"/>
          </a:p>
        </p:txBody>
      </p:sp>
      <p:sp>
        <p:nvSpPr>
          <p:cNvPr id="3" name="Rectangle 2"/>
          <p:cNvSpPr/>
          <p:nvPr/>
        </p:nvSpPr>
        <p:spPr>
          <a:xfrm>
            <a:off x="427509" y="1595021"/>
            <a:ext cx="11298048" cy="5262979"/>
          </a:xfrm>
          <a:prstGeom prst="rect">
            <a:avLst/>
          </a:prstGeom>
        </p:spPr>
        <p:txBody>
          <a:bodyPr wrap="square">
            <a:spAutoFit/>
          </a:bodyPr>
          <a:lstStyle/>
          <a:p>
            <a:r>
              <a:rPr lang="en-US" sz="2800" b="1" dirty="0">
                <a:solidFill>
                  <a:srgbClr val="FF0000"/>
                </a:solidFill>
              </a:rPr>
              <a:t>Negative </a:t>
            </a:r>
            <a:r>
              <a:rPr lang="en-US" sz="2800" b="1" dirty="0" smtClean="0">
                <a:solidFill>
                  <a:srgbClr val="FF0000"/>
                </a:solidFill>
              </a:rPr>
              <a:t>impacts</a:t>
            </a:r>
          </a:p>
          <a:p>
            <a:pPr marL="285750" indent="-285750">
              <a:buFont typeface="Arial" panose="020B0604020202020204" pitchFamily="34" charset="0"/>
              <a:buChar char="•"/>
            </a:pPr>
            <a:r>
              <a:rPr lang="en-US" sz="2800" dirty="0" smtClean="0"/>
              <a:t>Lack </a:t>
            </a:r>
            <a:r>
              <a:rPr lang="en-US" sz="2800" dirty="0"/>
              <a:t>of rainfall during the summer months will lead to </a:t>
            </a:r>
            <a:r>
              <a:rPr lang="en-US" sz="2800" dirty="0" smtClean="0"/>
              <a:t>water deficit </a:t>
            </a:r>
            <a:r>
              <a:rPr lang="en-US" sz="2800" dirty="0" smtClean="0"/>
              <a:t>of olive plantations</a:t>
            </a:r>
            <a:r>
              <a:rPr lang="en-US" sz="2800" dirty="0"/>
              <a:t>, </a:t>
            </a:r>
            <a:r>
              <a:rPr lang="en-US" sz="2800" dirty="0" smtClean="0"/>
              <a:t>decreasing  </a:t>
            </a:r>
            <a:r>
              <a:rPr lang="en-US" sz="2800" dirty="0"/>
              <a:t>of </a:t>
            </a:r>
            <a:r>
              <a:rPr lang="en-US" sz="2800" dirty="0" smtClean="0"/>
              <a:t>olive  </a:t>
            </a:r>
            <a:r>
              <a:rPr lang="en-US" sz="2800" dirty="0"/>
              <a:t>quality and reduced </a:t>
            </a:r>
            <a:r>
              <a:rPr lang="en-US" sz="2800" dirty="0" smtClean="0"/>
              <a:t>yields.</a:t>
            </a:r>
          </a:p>
          <a:p>
            <a:pPr marL="285750" indent="-285750">
              <a:buFont typeface="Arial" panose="020B0604020202020204" pitchFamily="34" charset="0"/>
              <a:buChar char="•"/>
            </a:pPr>
            <a:r>
              <a:rPr lang="en-US" sz="2800" dirty="0" smtClean="0"/>
              <a:t>The </a:t>
            </a:r>
            <a:r>
              <a:rPr lang="en-US" sz="2800" dirty="0"/>
              <a:t>number of hail days will </a:t>
            </a:r>
            <a:r>
              <a:rPr lang="en-US" sz="2800" dirty="0" smtClean="0"/>
              <a:t>increase </a:t>
            </a:r>
          </a:p>
          <a:p>
            <a:pPr marL="285750" indent="-285750">
              <a:buFont typeface="Arial" panose="020B0604020202020204" pitchFamily="34" charset="0"/>
              <a:buChar char="•"/>
            </a:pPr>
            <a:r>
              <a:rPr lang="en-US" sz="2800" dirty="0" smtClean="0"/>
              <a:t>Due </a:t>
            </a:r>
            <a:r>
              <a:rPr lang="en-US" sz="2800" dirty="0"/>
              <a:t>to the change of temperature regime, the load of harmful pathogens will increase and consequently the need to use more integrated plant protection </a:t>
            </a:r>
            <a:r>
              <a:rPr lang="en-US" sz="2800" dirty="0" smtClean="0"/>
              <a:t>measures</a:t>
            </a:r>
          </a:p>
          <a:p>
            <a:r>
              <a:rPr lang="en-US" sz="2800" b="1" dirty="0" smtClean="0">
                <a:solidFill>
                  <a:srgbClr val="FF0000"/>
                </a:solidFill>
              </a:rPr>
              <a:t>Positive impact</a:t>
            </a:r>
          </a:p>
          <a:p>
            <a:pPr marL="342900" indent="-342900">
              <a:buFont typeface="Arial" panose="020B0604020202020204" pitchFamily="34" charset="0"/>
              <a:buChar char="•"/>
            </a:pPr>
            <a:r>
              <a:rPr lang="en-US" sz="2800" dirty="0" smtClean="0"/>
              <a:t>The </a:t>
            </a:r>
            <a:r>
              <a:rPr lang="en-US" sz="2800" dirty="0"/>
              <a:t>sum of active temperatures will increase - it will be possible to focus on the cultivation of </a:t>
            </a:r>
            <a:r>
              <a:rPr lang="en-US" sz="2800" dirty="0" smtClean="0"/>
              <a:t>high quality  olive varieties </a:t>
            </a:r>
          </a:p>
          <a:p>
            <a:pPr marL="342900" indent="-342900">
              <a:buFont typeface="Arial" panose="020B0604020202020204" pitchFamily="34" charset="0"/>
              <a:buChar char="•"/>
            </a:pPr>
            <a:r>
              <a:rPr lang="en-US" sz="2800" dirty="0" smtClean="0"/>
              <a:t>Critical </a:t>
            </a:r>
            <a:r>
              <a:rPr lang="en-US" sz="2800" dirty="0"/>
              <a:t>winter temperatures will be reduced - it will be possible to appear new regions </a:t>
            </a:r>
            <a:r>
              <a:rPr lang="en-US" sz="2800" dirty="0" smtClean="0"/>
              <a:t>of olive production</a:t>
            </a:r>
            <a:endParaRPr lang="ru-RU"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796" y="0"/>
            <a:ext cx="1270556" cy="851403"/>
          </a:xfrm>
          <a:prstGeom prst="rect">
            <a:avLst/>
          </a:prstGeom>
        </p:spPr>
      </p:pic>
    </p:spTree>
    <p:extLst>
      <p:ext uri="{BB962C8B-B14F-4D97-AF65-F5344CB8AC3E}">
        <p14:creationId xmlns:p14="http://schemas.microsoft.com/office/powerpoint/2010/main" val="28854521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488" y="425701"/>
            <a:ext cx="11029616" cy="1201338"/>
          </a:xfrm>
        </p:spPr>
        <p:txBody>
          <a:bodyPr>
            <a:normAutofit fontScale="90000"/>
          </a:bodyPr>
          <a:lstStyle/>
          <a:p>
            <a:pPr algn="ctr"/>
            <a:r>
              <a:rPr lang="en-US" b="1" dirty="0" smtClean="0"/>
              <a:t/>
            </a:r>
            <a:br>
              <a:rPr lang="en-US" b="1" dirty="0" smtClean="0"/>
            </a:br>
            <a:r>
              <a:rPr lang="en-US" b="1" dirty="0" smtClean="0"/>
              <a:t>Direction </a:t>
            </a:r>
            <a:r>
              <a:rPr lang="en-US" b="1" dirty="0" smtClean="0"/>
              <a:t>of </a:t>
            </a:r>
            <a:r>
              <a:rPr lang="en-US" b="1" dirty="0" smtClean="0"/>
              <a:t>Strategy on  </a:t>
            </a:r>
            <a:r>
              <a:rPr lang="en-US" b="1" dirty="0" smtClean="0"/>
              <a:t>climate change  </a:t>
            </a:r>
            <a:br>
              <a:rPr lang="en-US" b="1" dirty="0" smtClean="0"/>
            </a:br>
            <a:r>
              <a:rPr lang="en-US" b="1" dirty="0" smtClean="0"/>
              <a:t>on olive production </a:t>
            </a:r>
            <a:r>
              <a:rPr lang="en-US" b="1" dirty="0" smtClean="0"/>
              <a:t/>
            </a:r>
            <a:br>
              <a:rPr lang="en-US" b="1" dirty="0" smtClean="0"/>
            </a:br>
            <a:endParaRPr lang="en-US" b="1" dirty="0"/>
          </a:p>
        </p:txBody>
      </p:sp>
      <p:sp>
        <p:nvSpPr>
          <p:cNvPr id="3" name="Rectangle 2"/>
          <p:cNvSpPr/>
          <p:nvPr/>
        </p:nvSpPr>
        <p:spPr>
          <a:xfrm>
            <a:off x="126720" y="1760309"/>
            <a:ext cx="9864439" cy="4708981"/>
          </a:xfrm>
          <a:prstGeom prst="rect">
            <a:avLst/>
          </a:prstGeom>
        </p:spPr>
        <p:txBody>
          <a:bodyPr wrap="square">
            <a:spAutoFit/>
          </a:bodyPr>
          <a:lstStyle/>
          <a:p>
            <a:r>
              <a:rPr lang="en-US" sz="2000" b="1" dirty="0"/>
              <a:t>MAJOR </a:t>
            </a:r>
            <a:r>
              <a:rPr lang="en-US" sz="2000" b="1" dirty="0" smtClean="0"/>
              <a:t>MEASURES </a:t>
            </a:r>
          </a:p>
          <a:p>
            <a:pPr marL="342900" indent="-342900">
              <a:buFontTx/>
              <a:buChar char="-"/>
            </a:pPr>
            <a:r>
              <a:rPr lang="en-US" sz="2000" b="1" dirty="0" smtClean="0"/>
              <a:t>Facilitate </a:t>
            </a:r>
            <a:r>
              <a:rPr lang="en-US" sz="2000" b="1" dirty="0"/>
              <a:t>the arrangement of </a:t>
            </a:r>
            <a:r>
              <a:rPr lang="en-US" sz="2000" b="1" dirty="0" smtClean="0"/>
              <a:t> water wells </a:t>
            </a:r>
            <a:r>
              <a:rPr lang="en-US" sz="2000" b="1" dirty="0"/>
              <a:t>and irrigation systems to </a:t>
            </a:r>
            <a:r>
              <a:rPr lang="en-US" sz="2000" b="1" dirty="0" smtClean="0"/>
              <a:t>ensure drip  </a:t>
            </a:r>
            <a:r>
              <a:rPr lang="en-US" sz="2000" b="1" dirty="0"/>
              <a:t>irrigation in conditions of water shortage </a:t>
            </a:r>
          </a:p>
          <a:p>
            <a:pPr marL="342900" indent="-342900">
              <a:buFontTx/>
              <a:buChar char="-"/>
            </a:pPr>
            <a:r>
              <a:rPr lang="en-US" sz="2000" b="1" dirty="0" smtClean="0"/>
              <a:t>Support </a:t>
            </a:r>
            <a:r>
              <a:rPr lang="en-US" sz="2000" b="1" dirty="0"/>
              <a:t>for the use of prediction, diagnosis and meteorological monitoring tools for harmful pathogens         </a:t>
            </a:r>
            <a:endParaRPr lang="en-US" sz="2000" b="1" dirty="0" smtClean="0"/>
          </a:p>
          <a:p>
            <a:r>
              <a:rPr lang="en-US" sz="2000" b="1" dirty="0" smtClean="0"/>
              <a:t>  </a:t>
            </a:r>
            <a:r>
              <a:rPr lang="en-US" sz="2000" b="1" dirty="0"/>
              <a:t>- P</a:t>
            </a:r>
            <a:r>
              <a:rPr lang="en-US" sz="2000" b="1" dirty="0" smtClean="0"/>
              <a:t>lanting   of </a:t>
            </a:r>
            <a:r>
              <a:rPr lang="en-US" sz="2000" b="1" dirty="0" smtClean="0"/>
              <a:t>windbreak lines        </a:t>
            </a:r>
            <a:endParaRPr lang="en-US" sz="2000" b="1" dirty="0" smtClean="0"/>
          </a:p>
          <a:p>
            <a:pPr marL="342900" indent="-342900">
              <a:buFontTx/>
              <a:buChar char="-"/>
            </a:pPr>
            <a:r>
              <a:rPr lang="en-US" sz="2000" b="1" dirty="0" smtClean="0"/>
              <a:t>Strengthen </a:t>
            </a:r>
            <a:r>
              <a:rPr lang="en-US" sz="2000" b="1" dirty="0"/>
              <a:t>insurance systems to reduce the negative effects of wind and </a:t>
            </a:r>
            <a:r>
              <a:rPr lang="en-US" sz="2000" b="1" dirty="0" smtClean="0"/>
              <a:t>MINOR </a:t>
            </a:r>
            <a:r>
              <a:rPr lang="en-US" sz="2000" b="1" dirty="0" smtClean="0"/>
              <a:t>MEASURES</a:t>
            </a:r>
          </a:p>
          <a:p>
            <a:r>
              <a:rPr lang="en-US" sz="2000" b="1" dirty="0" smtClean="0">
                <a:solidFill>
                  <a:srgbClr val="FF0000"/>
                </a:solidFill>
              </a:rPr>
              <a:t> -  </a:t>
            </a:r>
            <a:r>
              <a:rPr lang="en-US" sz="2000" b="1" dirty="0" smtClean="0"/>
              <a:t>Improvement </a:t>
            </a:r>
            <a:r>
              <a:rPr lang="en-US" sz="2000" b="1" dirty="0"/>
              <a:t>and adaptation of agro-technical measures </a:t>
            </a:r>
            <a:r>
              <a:rPr lang="en-US" sz="2000" b="1" dirty="0" smtClean="0"/>
              <a:t> - pruning, </a:t>
            </a:r>
            <a:r>
              <a:rPr lang="en-US" sz="2000" b="1" dirty="0" smtClean="0"/>
              <a:t> fertilization </a:t>
            </a:r>
            <a:r>
              <a:rPr lang="en-US" sz="2000" b="1" dirty="0" smtClean="0"/>
              <a:t>in lack of water </a:t>
            </a:r>
            <a:endParaRPr lang="en-US" sz="2000" b="1" dirty="0"/>
          </a:p>
          <a:p>
            <a:pPr marL="342900" indent="-342900">
              <a:buFontTx/>
              <a:buChar char="-"/>
            </a:pPr>
            <a:r>
              <a:rPr lang="en-US" sz="2000" b="1" dirty="0" smtClean="0"/>
              <a:t>Study  </a:t>
            </a:r>
            <a:r>
              <a:rPr lang="en-US" sz="2000" b="1" dirty="0"/>
              <a:t>of mulching technologies - both organic and plastic mulch to maintain moisture in the soil; </a:t>
            </a:r>
            <a:endParaRPr lang="en-US" sz="2000" b="1" dirty="0" smtClean="0"/>
          </a:p>
          <a:p>
            <a:pPr marL="342900" indent="-342900">
              <a:buFontTx/>
              <a:buChar char="-"/>
            </a:pPr>
            <a:r>
              <a:rPr lang="en-US" sz="2000" b="1" dirty="0" smtClean="0"/>
              <a:t> </a:t>
            </a:r>
            <a:r>
              <a:rPr lang="en-US" sz="2000" b="1" dirty="0"/>
              <a:t>Application of conservative agricultural principles </a:t>
            </a:r>
          </a:p>
          <a:p>
            <a:pPr marL="342900" indent="-342900">
              <a:buFontTx/>
              <a:buChar char="-"/>
            </a:pPr>
            <a:r>
              <a:rPr lang="en-US" sz="2000" b="1" dirty="0" smtClean="0"/>
              <a:t> </a:t>
            </a:r>
            <a:r>
              <a:rPr lang="en-US" sz="2000" b="1" dirty="0"/>
              <a:t>Research on the use of specialized </a:t>
            </a:r>
            <a:r>
              <a:rPr lang="en-US" sz="2000" b="1" dirty="0" err="1" smtClean="0"/>
              <a:t>preparates</a:t>
            </a:r>
            <a:r>
              <a:rPr lang="en-US" sz="2000" b="1" dirty="0" smtClean="0"/>
              <a:t> (</a:t>
            </a:r>
            <a:r>
              <a:rPr lang="en-US" sz="2000" b="1" dirty="0" err="1" smtClean="0"/>
              <a:t>caolin</a:t>
            </a:r>
            <a:r>
              <a:rPr lang="en-US" sz="2000" b="1" dirty="0" smtClean="0"/>
              <a:t> base) </a:t>
            </a:r>
            <a:r>
              <a:rPr lang="en-US" sz="2000" b="1" dirty="0"/>
              <a:t>to prevent heat damage and facilitate their use</a:t>
            </a:r>
            <a:endParaRPr lang="ru-RU"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20" y="0"/>
            <a:ext cx="1270556" cy="851403"/>
          </a:xfrm>
          <a:prstGeom prst="rect">
            <a:avLst/>
          </a:prstGeom>
        </p:spPr>
      </p:pic>
      <p:pic>
        <p:nvPicPr>
          <p:cNvPr id="6146" name="Picture 2" descr="Saundra Winokur – Sandy Oaks Orch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788" y="4408714"/>
            <a:ext cx="3673212" cy="244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7047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4840" y="2049637"/>
            <a:ext cx="6246054" cy="4278094"/>
          </a:xfrm>
          <a:prstGeom prst="rect">
            <a:avLst/>
          </a:prstGeom>
          <a:noFill/>
        </p:spPr>
        <p:txBody>
          <a:bodyPr wrap="square" rtlCol="0">
            <a:spAutoFit/>
          </a:bodyPr>
          <a:lstStyle/>
          <a:p>
            <a:pPr marL="285750" indent="-285750">
              <a:buFont typeface="Arial" panose="020B0604020202020204" pitchFamily="34" charset="0"/>
              <a:buChar char="•"/>
            </a:pPr>
            <a:r>
              <a:rPr lang="en-US" sz="2400" b="1" dirty="0">
                <a:latin typeface="Areal"/>
              </a:rPr>
              <a:t>Was established 2014, </a:t>
            </a:r>
            <a:r>
              <a:rPr lang="en-US" sz="2400" b="1" dirty="0" smtClean="0">
                <a:latin typeface="Areal"/>
              </a:rPr>
              <a:t>Feb;</a:t>
            </a:r>
            <a:endParaRPr lang="en-US" sz="2400" b="1" dirty="0">
              <a:latin typeface="Areal"/>
            </a:endParaRPr>
          </a:p>
          <a:p>
            <a:r>
              <a:rPr lang="en-US" sz="2400" b="1" dirty="0">
                <a:latin typeface="Areal"/>
              </a:rPr>
              <a:t> </a:t>
            </a:r>
            <a:r>
              <a:rPr lang="en-US" sz="2400" b="1" dirty="0" smtClean="0">
                <a:latin typeface="Areal"/>
              </a:rPr>
              <a:t>•  </a:t>
            </a:r>
            <a:r>
              <a:rPr lang="en-US" sz="2400" b="1" dirty="0">
                <a:latin typeface="Areal"/>
              </a:rPr>
              <a:t>Consists 14 Research </a:t>
            </a:r>
            <a:r>
              <a:rPr lang="en-US" sz="2400" b="1" dirty="0" smtClean="0">
                <a:latin typeface="Areal"/>
              </a:rPr>
              <a:t>departments;</a:t>
            </a:r>
            <a:endParaRPr lang="en-US" sz="2400" b="1" dirty="0">
              <a:latin typeface="Areal"/>
            </a:endParaRPr>
          </a:p>
          <a:p>
            <a:r>
              <a:rPr lang="en-US" sz="2400" b="1" dirty="0">
                <a:latin typeface="Areal"/>
              </a:rPr>
              <a:t> </a:t>
            </a:r>
            <a:r>
              <a:rPr lang="en-US" sz="2400" b="1" dirty="0" smtClean="0">
                <a:latin typeface="Areal"/>
              </a:rPr>
              <a:t>•  </a:t>
            </a:r>
            <a:r>
              <a:rPr lang="en-US" sz="2400" b="1" dirty="0">
                <a:latin typeface="Areal"/>
              </a:rPr>
              <a:t>Covering all main sectors of </a:t>
            </a:r>
            <a:r>
              <a:rPr lang="en-US" sz="2400" b="1" dirty="0" smtClean="0">
                <a:latin typeface="Areal"/>
              </a:rPr>
              <a:t>Agriculture;</a:t>
            </a:r>
            <a:endParaRPr lang="en-US" sz="2400" b="1" dirty="0">
              <a:latin typeface="Areal"/>
            </a:endParaRPr>
          </a:p>
          <a:p>
            <a:r>
              <a:rPr lang="en-US" sz="2400" b="1" dirty="0">
                <a:latin typeface="Areal"/>
              </a:rPr>
              <a:t> </a:t>
            </a:r>
            <a:r>
              <a:rPr lang="en-US" sz="2400" b="1" dirty="0" smtClean="0">
                <a:latin typeface="Areal"/>
              </a:rPr>
              <a:t>•  </a:t>
            </a:r>
            <a:r>
              <a:rPr lang="en-US" sz="2400" b="1" dirty="0">
                <a:latin typeface="Areal"/>
              </a:rPr>
              <a:t>125 researcher and </a:t>
            </a:r>
            <a:r>
              <a:rPr lang="en-US" sz="2400" b="1" dirty="0" smtClean="0">
                <a:latin typeface="Areal"/>
              </a:rPr>
              <a:t>Specialists;</a:t>
            </a:r>
            <a:endParaRPr lang="en-US" sz="2400" b="1" dirty="0">
              <a:latin typeface="Areal"/>
            </a:endParaRPr>
          </a:p>
          <a:p>
            <a:r>
              <a:rPr lang="en-US" sz="2400" b="1" dirty="0">
                <a:latin typeface="Areal"/>
              </a:rPr>
              <a:t> </a:t>
            </a:r>
            <a:r>
              <a:rPr lang="en-US" sz="2400" b="1" dirty="0" smtClean="0">
                <a:latin typeface="Areal"/>
              </a:rPr>
              <a:t>•  </a:t>
            </a:r>
            <a:r>
              <a:rPr lang="en-US" sz="2400" b="1" dirty="0">
                <a:latin typeface="Areal"/>
              </a:rPr>
              <a:t>1 head office, 3 regional </a:t>
            </a:r>
            <a:r>
              <a:rPr lang="en-US" sz="2400" b="1" dirty="0" smtClean="0">
                <a:latin typeface="Areal"/>
              </a:rPr>
              <a:t>offices;</a:t>
            </a:r>
            <a:endParaRPr lang="en-US" sz="2400" b="1" dirty="0">
              <a:latin typeface="Areal"/>
            </a:endParaRPr>
          </a:p>
          <a:p>
            <a:r>
              <a:rPr lang="en-US" sz="2400" b="1" dirty="0">
                <a:latin typeface="Areal"/>
              </a:rPr>
              <a:t> </a:t>
            </a:r>
            <a:r>
              <a:rPr lang="en-US" sz="2400" b="1" dirty="0" smtClean="0">
                <a:latin typeface="Areal"/>
              </a:rPr>
              <a:t>•  </a:t>
            </a:r>
            <a:r>
              <a:rPr lang="en-US" sz="2400" b="1" dirty="0">
                <a:latin typeface="Areal"/>
              </a:rPr>
              <a:t>Focused on strategic and Applied research </a:t>
            </a:r>
            <a:r>
              <a:rPr lang="en-US" sz="2400" b="1" dirty="0" smtClean="0">
                <a:latin typeface="Areal"/>
              </a:rPr>
              <a:t>in  Agriculture </a:t>
            </a:r>
            <a:r>
              <a:rPr lang="en-US" sz="2400" b="1" dirty="0">
                <a:latin typeface="Areal"/>
              </a:rPr>
              <a:t> </a:t>
            </a:r>
          </a:p>
          <a:p>
            <a:r>
              <a:rPr lang="en-US" sz="2400" b="1" dirty="0">
                <a:latin typeface="Areal"/>
              </a:rPr>
              <a:t>•  Back research for ICC </a:t>
            </a:r>
            <a:r>
              <a:rPr lang="en-US" sz="2400" b="1" dirty="0" smtClean="0">
                <a:latin typeface="Areal"/>
              </a:rPr>
              <a:t>centers</a:t>
            </a:r>
            <a:endParaRPr lang="en-US" sz="2400" b="1" dirty="0">
              <a:latin typeface="Areal"/>
            </a:endParaRPr>
          </a:p>
          <a:p>
            <a:r>
              <a:rPr lang="en-US" sz="2400" b="1" dirty="0">
                <a:latin typeface="Areal"/>
              </a:rPr>
              <a:t> </a:t>
            </a:r>
            <a:r>
              <a:rPr lang="en-US" sz="2400" b="1" dirty="0" smtClean="0">
                <a:latin typeface="Areal"/>
              </a:rPr>
              <a:t>• </a:t>
            </a:r>
            <a:r>
              <a:rPr lang="en-US" sz="2400" b="1" dirty="0" smtClean="0">
                <a:latin typeface="Areal"/>
              </a:rPr>
              <a:t>Training </a:t>
            </a:r>
            <a:r>
              <a:rPr lang="en-US" sz="2400" b="1" dirty="0">
                <a:latin typeface="Areal"/>
              </a:rPr>
              <a:t>of trainers and </a:t>
            </a:r>
            <a:r>
              <a:rPr lang="en-US" sz="2400" b="1" dirty="0" smtClean="0">
                <a:latin typeface="Areal"/>
              </a:rPr>
              <a:t>Farmers</a:t>
            </a:r>
            <a:endParaRPr lang="en-US" sz="2400" b="1" dirty="0">
              <a:latin typeface="Areal"/>
            </a:endParaRPr>
          </a:p>
          <a:p>
            <a:r>
              <a:rPr lang="en-US" dirty="0"/>
              <a:t/>
            </a:r>
            <a:br>
              <a:rPr lang="en-US" dirty="0"/>
            </a:br>
            <a:endParaRPr lang="en-US" sz="1400"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1867171" y="500504"/>
            <a:ext cx="8376289" cy="1549133"/>
          </a:xfrm>
        </p:spPr>
        <p:txBody>
          <a:bodyPr>
            <a:normAutofit/>
          </a:bodyPr>
          <a:lstStyle/>
          <a:p>
            <a:r>
              <a:rPr lang="en-US" dirty="0"/>
              <a:t/>
            </a:r>
            <a:br>
              <a:rPr lang="en-US" dirty="0"/>
            </a:br>
            <a:r>
              <a:rPr lang="en-US" b="1" dirty="0" smtClean="0"/>
              <a:t>Agriculture scientific research center</a:t>
            </a:r>
            <a:endParaRPr lang="en-US" b="1"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46055" y="1910688"/>
            <a:ext cx="2646854" cy="2099890"/>
          </a:xfr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9963" y="1910688"/>
            <a:ext cx="2821197" cy="186148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1635" y="3943657"/>
            <a:ext cx="2972078" cy="194923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0718" y="4010578"/>
            <a:ext cx="2822176" cy="1801160"/>
          </a:xfrm>
          <a:prstGeom prst="rect">
            <a:avLst/>
          </a:prstGeom>
        </p:spPr>
      </p:pic>
      <p:pic>
        <p:nvPicPr>
          <p:cNvPr id="9" name="Picture 8" descr="11.png"/>
          <p:cNvPicPr>
            <a:picLocks noChangeAspect="1"/>
          </p:cNvPicPr>
          <p:nvPr/>
        </p:nvPicPr>
        <p:blipFill>
          <a:blip r:embed="rId6" cstate="print"/>
          <a:stretch>
            <a:fillRect/>
          </a:stretch>
        </p:blipFill>
        <p:spPr>
          <a:xfrm>
            <a:off x="11098029" y="0"/>
            <a:ext cx="924865" cy="5386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840" y="0"/>
            <a:ext cx="1270556" cy="851403"/>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89194" y="-14839"/>
            <a:ext cx="823713" cy="692425"/>
          </a:xfrm>
          <a:prstGeom prst="rect">
            <a:avLst/>
          </a:prstGeom>
        </p:spPr>
      </p:pic>
      <p:sp>
        <p:nvSpPr>
          <p:cNvPr id="4" name="Rectangle 3"/>
          <p:cNvSpPr/>
          <p:nvPr/>
        </p:nvSpPr>
        <p:spPr>
          <a:xfrm>
            <a:off x="2897306" y="500504"/>
            <a:ext cx="6568658" cy="584775"/>
          </a:xfrm>
          <a:prstGeom prst="rect">
            <a:avLst/>
          </a:prstGeom>
        </p:spPr>
        <p:txBody>
          <a:bodyPr wrap="none">
            <a:spAutoFit/>
          </a:bodyPr>
          <a:lstStyle/>
          <a:p>
            <a:r>
              <a:rPr lang="en-US" sz="3200" b="1" dirty="0" smtClean="0"/>
              <a:t>Research  </a:t>
            </a:r>
            <a:r>
              <a:rPr lang="en-US" sz="3200" b="1" dirty="0"/>
              <a:t>organization on Olives </a:t>
            </a:r>
            <a:endParaRPr lang="ru-RU" sz="3200" b="1" dirty="0"/>
          </a:p>
        </p:txBody>
      </p:sp>
    </p:spTree>
    <p:extLst>
      <p:ext uri="{BB962C8B-B14F-4D97-AF65-F5344CB8AC3E}">
        <p14:creationId xmlns:p14="http://schemas.microsoft.com/office/powerpoint/2010/main" val="33060855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402" y="424295"/>
            <a:ext cx="11029616" cy="580734"/>
          </a:xfrm>
        </p:spPr>
        <p:txBody>
          <a:bodyPr>
            <a:noAutofit/>
          </a:bodyPr>
          <a:lstStyle/>
          <a:p>
            <a:pPr algn="ctr"/>
            <a:r>
              <a:rPr lang="en-US" sz="3200" b="1" dirty="0" smtClean="0"/>
              <a:t>local  research on  </a:t>
            </a:r>
            <a:r>
              <a:rPr lang="ka-GE" sz="3200" b="1" dirty="0" smtClean="0"/>
              <a:t> </a:t>
            </a:r>
            <a:r>
              <a:rPr lang="en-US" sz="3200" b="1" dirty="0" smtClean="0"/>
              <a:t>Olives</a:t>
            </a:r>
            <a:endParaRPr lang="en-US" sz="3200" b="1" dirty="0"/>
          </a:p>
        </p:txBody>
      </p:sp>
      <p:sp>
        <p:nvSpPr>
          <p:cNvPr id="11" name="TextBox 10"/>
          <p:cNvSpPr txBox="1"/>
          <p:nvPr/>
        </p:nvSpPr>
        <p:spPr>
          <a:xfrm>
            <a:off x="3867754" y="2235816"/>
            <a:ext cx="7910264" cy="5816977"/>
          </a:xfrm>
          <a:prstGeom prst="rect">
            <a:avLst/>
          </a:prstGeom>
          <a:noFill/>
        </p:spPr>
        <p:txBody>
          <a:bodyPr wrap="square" rtlCol="0">
            <a:spAutoFit/>
          </a:bodyPr>
          <a:lstStyle/>
          <a:p>
            <a:pPr marL="285750" indent="-285750">
              <a:buFont typeface="Arial" panose="020B0604020202020204" pitchFamily="34" charset="0"/>
              <a:buChar char="•"/>
            </a:pPr>
            <a:r>
              <a:rPr lang="en-US" sz="2800" dirty="0"/>
              <a:t>Variety  selection  </a:t>
            </a:r>
            <a:r>
              <a:rPr lang="en-US" sz="2800" dirty="0" smtClean="0"/>
              <a:t> 1930 -1950</a:t>
            </a:r>
            <a:r>
              <a:rPr lang="ka-GE" sz="2800" dirty="0" smtClean="0"/>
              <a:t> (</a:t>
            </a:r>
            <a:r>
              <a:rPr lang="ru-RU" sz="2800" dirty="0" smtClean="0"/>
              <a:t> </a:t>
            </a:r>
            <a:r>
              <a:rPr lang="en-US" sz="2800" dirty="0" smtClean="0"/>
              <a:t>O. </a:t>
            </a:r>
            <a:r>
              <a:rPr lang="en-US" sz="2800" dirty="0" err="1" smtClean="0"/>
              <a:t>Tsulukidze</a:t>
            </a:r>
            <a:r>
              <a:rPr lang="en-US" sz="2800" dirty="0" smtClean="0"/>
              <a:t>, 1953; M. </a:t>
            </a:r>
            <a:r>
              <a:rPr lang="en-US" sz="2800" dirty="0" err="1" smtClean="0"/>
              <a:t>Ghlonti</a:t>
            </a:r>
            <a:r>
              <a:rPr lang="en-US" sz="2800" dirty="0" smtClean="0"/>
              <a:t>, 1960; M. </a:t>
            </a:r>
            <a:r>
              <a:rPr lang="en-US" sz="2800" dirty="0" err="1" smtClean="0"/>
              <a:t>Nizharadze</a:t>
            </a:r>
            <a:r>
              <a:rPr lang="en-US" sz="2800" dirty="0" smtClean="0"/>
              <a:t>, 1966)</a:t>
            </a:r>
            <a:endParaRPr lang="en-US" sz="2800" dirty="0"/>
          </a:p>
          <a:p>
            <a:pPr marL="285750" indent="-285750">
              <a:buFont typeface="Arial" panose="020B0604020202020204" pitchFamily="34" charset="0"/>
              <a:buChar char="•"/>
            </a:pPr>
            <a:r>
              <a:rPr lang="en-US" sz="2800" dirty="0" smtClean="0"/>
              <a:t>Improving of  variety selection and  Propagation of  olive plants ( </a:t>
            </a:r>
            <a:r>
              <a:rPr lang="en-US" sz="2800" dirty="0" err="1" smtClean="0"/>
              <a:t>G.Zenaishvili</a:t>
            </a:r>
            <a:r>
              <a:rPr lang="en-US" sz="2800" dirty="0" smtClean="0"/>
              <a:t>,  L. </a:t>
            </a:r>
            <a:r>
              <a:rPr lang="en-US" sz="2800" dirty="0" err="1" smtClean="0"/>
              <a:t>Lasareishvili</a:t>
            </a:r>
            <a:r>
              <a:rPr lang="en-US" sz="2800" dirty="0" smtClean="0"/>
              <a:t> 1988; 1991) </a:t>
            </a:r>
          </a:p>
          <a:p>
            <a:pPr marL="285750" indent="-285750">
              <a:buFont typeface="Arial" panose="020B0604020202020204" pitchFamily="34" charset="0"/>
              <a:buChar char="•"/>
            </a:pPr>
            <a:r>
              <a:rPr lang="en-US" sz="2800" dirty="0" smtClean="0"/>
              <a:t>Study  of introduced </a:t>
            </a:r>
            <a:r>
              <a:rPr lang="en-US" sz="2800" dirty="0" err="1" smtClean="0"/>
              <a:t>italian</a:t>
            </a:r>
            <a:r>
              <a:rPr lang="en-US" sz="2800" dirty="0" smtClean="0"/>
              <a:t> olive varieties  in 2010 – 2014 YY  - </a:t>
            </a:r>
            <a:r>
              <a:rPr lang="en-US" sz="2800" dirty="0" err="1" smtClean="0"/>
              <a:t>G</a:t>
            </a:r>
            <a:r>
              <a:rPr lang="en-US" sz="2800" dirty="0" err="1" smtClean="0"/>
              <a:t>hiachiolo</a:t>
            </a:r>
            <a:r>
              <a:rPr lang="en-US" sz="2800" dirty="0" smtClean="0"/>
              <a:t>,  </a:t>
            </a:r>
            <a:r>
              <a:rPr lang="en-US" sz="2800" dirty="0" err="1" smtClean="0"/>
              <a:t>Leccino</a:t>
            </a:r>
            <a:r>
              <a:rPr lang="en-US" sz="2800" dirty="0" smtClean="0"/>
              <a:t>, </a:t>
            </a:r>
            <a:r>
              <a:rPr lang="en-US" sz="2800" dirty="0" err="1" smtClean="0"/>
              <a:t>Ascolano</a:t>
            </a:r>
            <a:r>
              <a:rPr lang="en-US" sz="2800" dirty="0" smtClean="0"/>
              <a:t>,  </a:t>
            </a:r>
            <a:r>
              <a:rPr lang="en-US" sz="2800" dirty="0" err="1" smtClean="0"/>
              <a:t>Frontoyo</a:t>
            </a:r>
            <a:r>
              <a:rPr lang="en-US" sz="2800" dirty="0" smtClean="0"/>
              <a:t> and </a:t>
            </a:r>
            <a:r>
              <a:rPr lang="en-US" sz="2800" dirty="0" err="1" smtClean="0"/>
              <a:t>Corregiollo</a:t>
            </a:r>
            <a:r>
              <a:rPr lang="en-US" sz="2800" dirty="0" smtClean="0"/>
              <a:t> </a:t>
            </a:r>
            <a:r>
              <a:rPr lang="ka-GE" sz="2800" dirty="0" smtClean="0"/>
              <a:t> (</a:t>
            </a:r>
            <a:r>
              <a:rPr lang="en-US" sz="2800" dirty="0" err="1" smtClean="0"/>
              <a:t>Z.Bobokashvili</a:t>
            </a:r>
            <a:r>
              <a:rPr lang="en-US" sz="2800" dirty="0" smtClean="0"/>
              <a:t>; E. </a:t>
            </a:r>
            <a:r>
              <a:rPr lang="en-US" sz="2800" dirty="0" err="1" smtClean="0"/>
              <a:t>Maghlakelidze</a:t>
            </a:r>
            <a:r>
              <a:rPr lang="en-US" sz="2800" dirty="0" smtClean="0"/>
              <a:t>, 2014) </a:t>
            </a:r>
            <a:endParaRPr lang="en-US" sz="2800" dirty="0" smtClean="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endParaRPr lang="ka-GE" sz="2400" dirty="0" smtClean="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550" y="2060810"/>
            <a:ext cx="3182062" cy="212905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550" y="4462817"/>
            <a:ext cx="3160204" cy="211540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124" y="153626"/>
            <a:ext cx="1270556" cy="851403"/>
          </a:xfrm>
          <a:prstGeom prst="rect">
            <a:avLst/>
          </a:prstGeom>
        </p:spPr>
      </p:pic>
    </p:spTree>
    <p:extLst>
      <p:ext uri="{BB962C8B-B14F-4D97-AF65-F5344CB8AC3E}">
        <p14:creationId xmlns:p14="http://schemas.microsoft.com/office/powerpoint/2010/main" val="12119492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8736" y="113289"/>
            <a:ext cx="7729728" cy="1188720"/>
          </a:xfrm>
        </p:spPr>
        <p:txBody>
          <a:bodyPr/>
          <a:lstStyle/>
          <a:p>
            <a:r>
              <a:rPr lang="en-US" dirty="0" smtClean="0"/>
              <a:t>  Georgian germplasm  of olives</a:t>
            </a:r>
            <a:endParaRPr lang="ru-RU" dirty="0"/>
          </a:p>
        </p:txBody>
      </p:sp>
      <p:sp>
        <p:nvSpPr>
          <p:cNvPr id="3" name="Content Placeholder 2"/>
          <p:cNvSpPr>
            <a:spLocks noGrp="1"/>
          </p:cNvSpPr>
          <p:nvPr>
            <p:ph idx="1"/>
          </p:nvPr>
        </p:nvSpPr>
        <p:spPr>
          <a:xfrm>
            <a:off x="600501" y="1302009"/>
            <a:ext cx="10713493" cy="5555991"/>
          </a:xfrm>
        </p:spPr>
        <p:txBody>
          <a:bodyPr>
            <a:normAutofit fontScale="85000" lnSpcReduction="10000"/>
          </a:bodyPr>
          <a:lstStyle/>
          <a:p>
            <a:r>
              <a:rPr lang="en-US" sz="4200" dirty="0"/>
              <a:t>Unfortunately, the old varieties are no more exists, or is preserved in the form of separate trees.</a:t>
            </a:r>
            <a:endParaRPr lang="ru-RU" sz="4200" dirty="0"/>
          </a:p>
          <a:p>
            <a:r>
              <a:rPr lang="en-US" b="1" dirty="0"/>
              <a:t>Variety -"</a:t>
            </a:r>
            <a:r>
              <a:rPr lang="en-US" b="1" dirty="0" err="1"/>
              <a:t>Tbilisuri</a:t>
            </a:r>
            <a:r>
              <a:rPr lang="en-US" dirty="0"/>
              <a:t>". </a:t>
            </a:r>
            <a:r>
              <a:rPr lang="ka-GE" dirty="0"/>
              <a:t>The origin is unknown. Found in New Athos, Sokhumi. </a:t>
            </a:r>
            <a:r>
              <a:rPr lang="en-US" dirty="0"/>
              <a:t>(Western region of Georgia). </a:t>
            </a:r>
            <a:r>
              <a:rPr lang="ka-GE" dirty="0"/>
              <a:t>It is also found in the form of unit trees in different regions of Georgia. The variety is characterized by resistance to pests and diseases. Tree is high - 8-10 m, develops wide, rounded, </a:t>
            </a:r>
            <a:r>
              <a:rPr lang="en-US" dirty="0"/>
              <a:t>a</a:t>
            </a:r>
            <a:r>
              <a:rPr lang="ka-GE" dirty="0"/>
              <a:t> well-drained, well-leafed exercise. Characterized by abundant and regular growing. The average yield of per tree is  40 kg. Flowering in the second half of May. It is self-fertile</a:t>
            </a:r>
            <a:r>
              <a:rPr lang="en-US" dirty="0"/>
              <a:t>. </a:t>
            </a:r>
            <a:r>
              <a:rPr lang="ka-GE" dirty="0"/>
              <a:t>The fruit is medium-sized, weighing 3-5 g, rounded oval, symmetrical. The skin of the fruit is soft; After ripening dark in color, </a:t>
            </a:r>
            <a:r>
              <a:rPr lang="en-US" dirty="0"/>
              <a:t>w</a:t>
            </a:r>
            <a:r>
              <a:rPr lang="ka-GE" dirty="0"/>
              <a:t>ith shiny skin. The fruits ripen in November. Ripe fruit contains 60</a:t>
            </a:r>
            <a:r>
              <a:rPr lang="en-US" dirty="0"/>
              <a:t>,</a:t>
            </a:r>
            <a:r>
              <a:rPr lang="ka-GE" dirty="0"/>
              <a:t>5-72% oil. Used for canning (marinade) and  to get oil</a:t>
            </a:r>
            <a:r>
              <a:rPr lang="en-US" dirty="0"/>
              <a:t>.  </a:t>
            </a:r>
            <a:endParaRPr lang="ru-RU" dirty="0"/>
          </a:p>
          <a:p>
            <a:r>
              <a:rPr lang="en-US" b="1" dirty="0"/>
              <a:t>Variety – „</a:t>
            </a:r>
            <a:r>
              <a:rPr lang="ka-GE" b="1" dirty="0"/>
              <a:t>Oturi</a:t>
            </a:r>
            <a:r>
              <a:rPr lang="en-US" b="1" dirty="0"/>
              <a:t>”.</a:t>
            </a:r>
            <a:r>
              <a:rPr lang="en-US" dirty="0"/>
              <a:t> </a:t>
            </a:r>
            <a:r>
              <a:rPr lang="ka-GE" dirty="0"/>
              <a:t>The origin is unknown.</a:t>
            </a:r>
            <a:r>
              <a:rPr lang="en-US" dirty="0"/>
              <a:t> Distributed </a:t>
            </a:r>
            <a:r>
              <a:rPr lang="ka-GE" dirty="0"/>
              <a:t>in different regions of Georgia </a:t>
            </a:r>
            <a:r>
              <a:rPr lang="en-US" dirty="0"/>
              <a:t>(</a:t>
            </a:r>
            <a:r>
              <a:rPr lang="ka-GE" dirty="0"/>
              <a:t>New Athos, In Sukhumi, Terjola and Baghdad</a:t>
            </a:r>
            <a:r>
              <a:rPr lang="en-US" dirty="0"/>
              <a:t>)</a:t>
            </a:r>
            <a:r>
              <a:rPr lang="ka-GE" dirty="0"/>
              <a:t>. The tree is characterized by rapid growth, usually is of medium height, develops a beautiful, open, strongly branched, often leafy exercise. Characterized by abundant and regular growing. Characterized by drought and frost resistance. Flowering </a:t>
            </a:r>
            <a:r>
              <a:rPr lang="en-US" dirty="0"/>
              <a:t>time</a:t>
            </a:r>
            <a:r>
              <a:rPr lang="ka-GE" dirty="0"/>
              <a:t> in late May. It is self-fertile. In the case of cross-fertilization, the yield increases significantly. Ripen in the second half of November. Fruit </a:t>
            </a:r>
            <a:r>
              <a:rPr lang="en-US" dirty="0"/>
              <a:t>size is </a:t>
            </a:r>
            <a:r>
              <a:rPr lang="ka-GE" dirty="0"/>
              <a:t>large - 9-14 g. oval, symmetrical. The skin of the fruit is soft, </a:t>
            </a:r>
            <a:r>
              <a:rPr lang="en-US" dirty="0"/>
              <a:t>duke</a:t>
            </a:r>
            <a:r>
              <a:rPr lang="ka-GE" dirty="0"/>
              <a:t>-blue in ripeness. </a:t>
            </a:r>
            <a:r>
              <a:rPr lang="en-US" dirty="0"/>
              <a:t>Stone</a:t>
            </a:r>
            <a:r>
              <a:rPr lang="ka-GE" dirty="0"/>
              <a:t> - small size. </a:t>
            </a:r>
            <a:r>
              <a:rPr lang="en-US" dirty="0"/>
              <a:t>O</a:t>
            </a:r>
            <a:r>
              <a:rPr lang="ka-GE" dirty="0"/>
              <a:t>il content </a:t>
            </a:r>
            <a:r>
              <a:rPr lang="en-US" dirty="0"/>
              <a:t>in the fruit</a:t>
            </a:r>
            <a:r>
              <a:rPr lang="ka-GE" dirty="0"/>
              <a:t>  - 65-68%. The fruit is best for both canning and oil.</a:t>
            </a:r>
            <a:endParaRPr lang="ru-RU" dirty="0"/>
          </a:p>
          <a:p>
            <a:r>
              <a:rPr lang="en-US" b="1" dirty="0"/>
              <a:t>Variety - “</a:t>
            </a:r>
            <a:r>
              <a:rPr lang="en-US" b="1" dirty="0" err="1"/>
              <a:t>Tolgomuri</a:t>
            </a:r>
            <a:r>
              <a:rPr lang="en-US" b="1" dirty="0"/>
              <a:t>”</a:t>
            </a:r>
            <a:r>
              <a:rPr lang="en-US" dirty="0"/>
              <a:t> - originated in the Caucasus. It was named after the village of </a:t>
            </a:r>
            <a:r>
              <a:rPr lang="en-US" dirty="0" err="1"/>
              <a:t>Artvin</a:t>
            </a:r>
            <a:r>
              <a:rPr lang="en-US" dirty="0"/>
              <a:t> district from </a:t>
            </a:r>
            <a:r>
              <a:rPr lang="en-US" dirty="0" err="1"/>
              <a:t>Tolgomi</a:t>
            </a:r>
            <a:r>
              <a:rPr lang="en-US" dirty="0"/>
              <a:t>. Mostly found in New Athos (Western region of Georgia). The tree is of medium height, develops a deciduous, branched, slender trunk. Characterized by medium to regular </a:t>
            </a:r>
            <a:r>
              <a:rPr lang="en-US" dirty="0" err="1"/>
              <a:t>growth.Less</a:t>
            </a:r>
            <a:r>
              <a:rPr lang="en-US" dirty="0"/>
              <a:t> resistant to pests and diseases. </a:t>
            </a:r>
            <a:r>
              <a:rPr lang="ka-GE" dirty="0"/>
              <a:t>Flowering </a:t>
            </a:r>
            <a:r>
              <a:rPr lang="en-US" dirty="0"/>
              <a:t>time in late May. To get a high yield requires a </a:t>
            </a:r>
            <a:r>
              <a:rPr lang="en-US" dirty="0" err="1"/>
              <a:t>pollinator.The</a:t>
            </a:r>
            <a:r>
              <a:rPr lang="en-US" dirty="0"/>
              <a:t> fruit is large.  weighing 5-7g, rounded-inverted ovate, asymmetrical. The skin of the ripe fruit is tender. Covered with black wax snowflake. The stone is large in size. The fruits ripen time is in early November. The fruit is suitable for both canning and oil production. Content of oil in the fruit 70%.</a:t>
            </a:r>
            <a:endParaRPr lang="ru-RU" dirty="0"/>
          </a:p>
          <a:p>
            <a:endParaRPr lang="ru-RU" sz="4200" dirty="0"/>
          </a:p>
          <a:p>
            <a:endParaRPr lang="ru-RU"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378" y="113289"/>
            <a:ext cx="1270556" cy="851403"/>
          </a:xfrm>
          <a:prstGeom prst="rect">
            <a:avLst/>
          </a:prstGeom>
        </p:spPr>
      </p:pic>
    </p:spTree>
    <p:extLst>
      <p:ext uri="{BB962C8B-B14F-4D97-AF65-F5344CB8AC3E}">
        <p14:creationId xmlns:p14="http://schemas.microsoft.com/office/powerpoint/2010/main" val="28032338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918" y="230401"/>
            <a:ext cx="7729728" cy="1188720"/>
          </a:xfrm>
        </p:spPr>
        <p:txBody>
          <a:bodyPr/>
          <a:lstStyle/>
          <a:p>
            <a:r>
              <a:rPr lang="en-US" dirty="0" smtClean="0"/>
              <a:t>Olive Current   </a:t>
            </a:r>
            <a:r>
              <a:rPr lang="en-US" dirty="0"/>
              <a:t>Varieties in </a:t>
            </a:r>
            <a:r>
              <a:rPr lang="en-US" dirty="0" smtClean="0"/>
              <a:t>Georgia  -</a:t>
            </a:r>
            <a:r>
              <a:rPr lang="en-US" dirty="0" err="1" smtClean="0"/>
              <a:t>Gemlik</a:t>
            </a:r>
            <a:r>
              <a:rPr lang="en-US" dirty="0" smtClean="0"/>
              <a:t> and  Ayvalik </a:t>
            </a:r>
            <a:endParaRPr lang="ru-RU" dirty="0"/>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3780384360"/>
              </p:ext>
            </p:extLst>
          </p:nvPr>
        </p:nvGraphicFramePr>
        <p:xfrm>
          <a:off x="643150" y="2400300"/>
          <a:ext cx="4856898" cy="2914652"/>
        </p:xfrm>
        <a:graphic>
          <a:graphicData uri="http://schemas.openxmlformats.org/drawingml/2006/table">
            <a:tbl>
              <a:tblPr firstRow="1" firstCol="1" bandRow="1">
                <a:tableStyleId>{5C22544A-7EE6-4342-B048-85BDC9FD1C3A}</a:tableStyleId>
              </a:tblPr>
              <a:tblGrid>
                <a:gridCol w="2033375">
                  <a:extLst>
                    <a:ext uri="{9D8B030D-6E8A-4147-A177-3AD203B41FA5}">
                      <a16:colId xmlns:a16="http://schemas.microsoft.com/office/drawing/2014/main" val="868430166"/>
                    </a:ext>
                  </a:extLst>
                </a:gridCol>
                <a:gridCol w="2823523">
                  <a:extLst>
                    <a:ext uri="{9D8B030D-6E8A-4147-A177-3AD203B41FA5}">
                      <a16:colId xmlns:a16="http://schemas.microsoft.com/office/drawing/2014/main" val="2727000851"/>
                    </a:ext>
                  </a:extLst>
                </a:gridCol>
              </a:tblGrid>
              <a:tr h="277913">
                <a:tc>
                  <a:txBody>
                    <a:bodyPr/>
                    <a:lstStyle/>
                    <a:p>
                      <a:pPr marL="0" marR="0">
                        <a:lnSpc>
                          <a:spcPct val="107000"/>
                        </a:lnSpc>
                        <a:spcBef>
                          <a:spcPts val="0"/>
                        </a:spcBef>
                        <a:spcAft>
                          <a:spcPts val="0"/>
                        </a:spcAft>
                      </a:pPr>
                      <a:r>
                        <a:rPr lang="ru-RU" sz="1100" dirty="0" err="1">
                          <a:solidFill>
                            <a:schemeClr val="bg1"/>
                          </a:solidFill>
                          <a:effectLst/>
                          <a:latin typeface="Arial" panose="020B0604020202020204" pitchFamily="34" charset="0"/>
                          <a:cs typeface="Arial" panose="020B0604020202020204" pitchFamily="34" charset="0"/>
                        </a:rPr>
                        <a:t>Origin</a:t>
                      </a:r>
                      <a:r>
                        <a:rPr lang="ru-RU" sz="1100" dirty="0">
                          <a:solidFill>
                            <a:schemeClr val="bg1"/>
                          </a:solidFill>
                          <a:effectLst/>
                          <a:latin typeface="Arial" panose="020B0604020202020204" pitchFamily="34" charset="0"/>
                          <a:cs typeface="Arial" panose="020B0604020202020204" pitchFamily="34" charset="0"/>
                        </a:rPr>
                        <a:t> :</a:t>
                      </a:r>
                      <a:endParaRPr lang="ru-RU" sz="1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b">
                    <a:solidFill>
                      <a:schemeClr val="tx2"/>
                    </a:solidFill>
                  </a:tcPr>
                </a:tc>
                <a:tc>
                  <a:txBody>
                    <a:bodyPr/>
                    <a:lstStyle/>
                    <a:p>
                      <a:pPr marL="0" marR="0">
                        <a:lnSpc>
                          <a:spcPct val="107000"/>
                        </a:lnSpc>
                        <a:spcBef>
                          <a:spcPts val="0"/>
                        </a:spcBef>
                        <a:spcAft>
                          <a:spcPts val="0"/>
                        </a:spcAft>
                      </a:pPr>
                      <a:r>
                        <a:rPr lang="ru-RU" sz="1100" dirty="0" err="1" smtClean="0">
                          <a:solidFill>
                            <a:schemeClr val="bg1"/>
                          </a:solidFill>
                          <a:effectLst/>
                        </a:rPr>
                        <a:t>Anatolia</a:t>
                      </a:r>
                      <a:r>
                        <a:rPr lang="en-US" sz="1100" baseline="0" dirty="0" smtClean="0">
                          <a:solidFill>
                            <a:schemeClr val="bg1"/>
                          </a:solidFill>
                          <a:effectLst/>
                        </a:rPr>
                        <a:t> , TURKEY</a:t>
                      </a:r>
                      <a:endParaRPr lang="ru-RU"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solidFill>
                      <a:schemeClr val="tx2"/>
                    </a:solidFill>
                  </a:tcPr>
                </a:tc>
                <a:extLst>
                  <a:ext uri="{0D108BD9-81ED-4DB2-BD59-A6C34878D82A}">
                    <a16:rowId xmlns:a16="http://schemas.microsoft.com/office/drawing/2014/main" val="1572070133"/>
                  </a:ext>
                </a:extLst>
              </a:tr>
              <a:tr h="292971">
                <a:tc>
                  <a:txBody>
                    <a:bodyPr/>
                    <a:lstStyle/>
                    <a:p>
                      <a:pPr marL="0" marR="0">
                        <a:lnSpc>
                          <a:spcPct val="107000"/>
                        </a:lnSpc>
                        <a:spcBef>
                          <a:spcPts val="0"/>
                        </a:spcBef>
                        <a:spcAft>
                          <a:spcPts val="0"/>
                        </a:spcAft>
                      </a:pPr>
                      <a:r>
                        <a:rPr lang="ru-RU" sz="1100" dirty="0" err="1" smtClean="0">
                          <a:solidFill>
                            <a:schemeClr val="bg1"/>
                          </a:solidFill>
                          <a:effectLst/>
                          <a:latin typeface="Arial" panose="020B0604020202020204" pitchFamily="34" charset="0"/>
                          <a:cs typeface="Arial" panose="020B0604020202020204" pitchFamily="34" charset="0"/>
                        </a:rPr>
                        <a:t>Tree</a:t>
                      </a:r>
                      <a:r>
                        <a:rPr lang="ru-RU" sz="1100" dirty="0" smtClean="0">
                          <a:solidFill>
                            <a:schemeClr val="bg1"/>
                          </a:solidFill>
                          <a:effectLst/>
                          <a:latin typeface="Arial" panose="020B0604020202020204" pitchFamily="34" charset="0"/>
                          <a:cs typeface="Arial" panose="020B0604020202020204" pitchFamily="34" charset="0"/>
                        </a:rPr>
                        <a:t> </a:t>
                      </a:r>
                      <a:r>
                        <a:rPr lang="ru-RU" sz="1100" dirty="0" err="1" smtClean="0">
                          <a:solidFill>
                            <a:schemeClr val="bg1"/>
                          </a:solidFill>
                          <a:effectLst/>
                          <a:latin typeface="Arial" panose="020B0604020202020204" pitchFamily="34" charset="0"/>
                          <a:cs typeface="Arial" panose="020B0604020202020204" pitchFamily="34" charset="0"/>
                        </a:rPr>
                        <a:t>Features</a:t>
                      </a:r>
                      <a:r>
                        <a:rPr lang="ru-RU" sz="1100" dirty="0" smtClean="0">
                          <a:solidFill>
                            <a:schemeClr val="bg1"/>
                          </a:solidFill>
                          <a:effectLst/>
                          <a:latin typeface="Arial" panose="020B0604020202020204" pitchFamily="34" charset="0"/>
                          <a:cs typeface="Arial" panose="020B0604020202020204" pitchFamily="34" charset="0"/>
                        </a:rPr>
                        <a:t>:</a:t>
                      </a:r>
                      <a:endParaRPr lang="ru-RU" sz="1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b">
                    <a:solidFill>
                      <a:schemeClr val="tx2"/>
                    </a:solidFill>
                  </a:tcPr>
                </a:tc>
                <a:tc>
                  <a:txBody>
                    <a:bodyPr/>
                    <a:lstStyle/>
                    <a:p>
                      <a:pPr marL="0" marR="0">
                        <a:lnSpc>
                          <a:spcPct val="107000"/>
                        </a:lnSpc>
                        <a:spcBef>
                          <a:spcPts val="0"/>
                        </a:spcBef>
                        <a:spcAft>
                          <a:spcPts val="0"/>
                        </a:spcAft>
                      </a:pPr>
                      <a:r>
                        <a:rPr lang="en-US" sz="1100" dirty="0" smtClean="0">
                          <a:effectLst/>
                        </a:rPr>
                        <a:t>Medium  growth</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solidFill>
                      <a:schemeClr val="tx2"/>
                    </a:solidFill>
                  </a:tcPr>
                </a:tc>
                <a:extLst>
                  <a:ext uri="{0D108BD9-81ED-4DB2-BD59-A6C34878D82A}">
                    <a16:rowId xmlns:a16="http://schemas.microsoft.com/office/drawing/2014/main" val="2979331309"/>
                  </a:ext>
                </a:extLst>
              </a:tr>
              <a:tr h="292971">
                <a:tc>
                  <a:txBody>
                    <a:bodyPr/>
                    <a:lstStyle/>
                    <a:p>
                      <a:pPr marL="0" marR="0">
                        <a:lnSpc>
                          <a:spcPct val="107000"/>
                        </a:lnSpc>
                        <a:spcBef>
                          <a:spcPts val="0"/>
                        </a:spcBef>
                        <a:spcAft>
                          <a:spcPts val="0"/>
                        </a:spcAft>
                      </a:pPr>
                      <a:r>
                        <a:rPr lang="ru-RU" sz="1100">
                          <a:solidFill>
                            <a:schemeClr val="bg1"/>
                          </a:solidFill>
                          <a:effectLst/>
                          <a:latin typeface="Arial" panose="020B0604020202020204" pitchFamily="34" charset="0"/>
                          <a:cs typeface="Arial" panose="020B0604020202020204" pitchFamily="34" charset="0"/>
                        </a:rPr>
                        <a:t>Fruit Size:</a:t>
                      </a:r>
                      <a:endParaRPr lang="ru-RU" sz="1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b">
                    <a:solidFill>
                      <a:schemeClr val="tx2"/>
                    </a:solidFill>
                  </a:tcPr>
                </a:tc>
                <a:tc>
                  <a:txBody>
                    <a:bodyPr/>
                    <a:lstStyle/>
                    <a:p>
                      <a:pPr marL="0" marR="0">
                        <a:lnSpc>
                          <a:spcPct val="107000"/>
                        </a:lnSpc>
                        <a:spcBef>
                          <a:spcPts val="0"/>
                        </a:spcBef>
                        <a:spcAft>
                          <a:spcPts val="0"/>
                        </a:spcAft>
                      </a:pPr>
                      <a:r>
                        <a:rPr lang="en-US" sz="1100" dirty="0" smtClean="0">
                          <a:effectLst/>
                        </a:rPr>
                        <a:t>Medium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solidFill>
                      <a:schemeClr val="tx2"/>
                    </a:solidFill>
                  </a:tcPr>
                </a:tc>
                <a:extLst>
                  <a:ext uri="{0D108BD9-81ED-4DB2-BD59-A6C34878D82A}">
                    <a16:rowId xmlns:a16="http://schemas.microsoft.com/office/drawing/2014/main" val="1767209321"/>
                  </a:ext>
                </a:extLst>
              </a:tr>
              <a:tr h="292971">
                <a:tc>
                  <a:txBody>
                    <a:bodyPr/>
                    <a:lstStyle/>
                    <a:p>
                      <a:pPr marL="0" marR="0">
                        <a:lnSpc>
                          <a:spcPct val="107000"/>
                        </a:lnSpc>
                        <a:spcBef>
                          <a:spcPts val="0"/>
                        </a:spcBef>
                        <a:spcAft>
                          <a:spcPts val="0"/>
                        </a:spcAft>
                      </a:pPr>
                      <a:r>
                        <a:rPr lang="ru-RU" sz="1100">
                          <a:solidFill>
                            <a:schemeClr val="bg1"/>
                          </a:solidFill>
                          <a:effectLst/>
                          <a:latin typeface="Arial" panose="020B0604020202020204" pitchFamily="34" charset="0"/>
                          <a:cs typeface="Arial" panose="020B0604020202020204" pitchFamily="34" charset="0"/>
                        </a:rPr>
                        <a:t>Fruit Shape :</a:t>
                      </a:r>
                      <a:endParaRPr lang="ru-RU" sz="1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b">
                    <a:solidFill>
                      <a:schemeClr val="tx2"/>
                    </a:solidFill>
                  </a:tcPr>
                </a:tc>
                <a:tc>
                  <a:txBody>
                    <a:bodyPr/>
                    <a:lstStyle/>
                    <a:p>
                      <a:pPr marL="0" marR="0">
                        <a:lnSpc>
                          <a:spcPct val="107000"/>
                        </a:lnSpc>
                        <a:spcBef>
                          <a:spcPts val="0"/>
                        </a:spcBef>
                        <a:spcAft>
                          <a:spcPts val="0"/>
                        </a:spcAft>
                      </a:pPr>
                      <a:r>
                        <a:rPr lang="en-US" sz="1100" dirty="0" err="1" smtClean="0">
                          <a:effectLst/>
                        </a:rPr>
                        <a:t>Cilindrical</a:t>
                      </a:r>
                      <a:r>
                        <a:rPr lang="en-US" sz="1100" baseline="0" dirty="0" smtClean="0">
                          <a:effectLst/>
                        </a:rPr>
                        <a:t>  to oval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solidFill>
                      <a:schemeClr val="tx2"/>
                    </a:solidFill>
                  </a:tcPr>
                </a:tc>
                <a:extLst>
                  <a:ext uri="{0D108BD9-81ED-4DB2-BD59-A6C34878D82A}">
                    <a16:rowId xmlns:a16="http://schemas.microsoft.com/office/drawing/2014/main" val="818129215"/>
                  </a:ext>
                </a:extLst>
              </a:tr>
              <a:tr h="292971">
                <a:tc>
                  <a:txBody>
                    <a:bodyPr/>
                    <a:lstStyle/>
                    <a:p>
                      <a:pPr marL="0" marR="0">
                        <a:lnSpc>
                          <a:spcPct val="107000"/>
                        </a:lnSpc>
                        <a:spcBef>
                          <a:spcPts val="0"/>
                        </a:spcBef>
                        <a:spcAft>
                          <a:spcPts val="0"/>
                        </a:spcAft>
                      </a:pPr>
                      <a:r>
                        <a:rPr lang="ru-RU" sz="1100" dirty="0" err="1" smtClean="0">
                          <a:solidFill>
                            <a:schemeClr val="bg1"/>
                          </a:solidFill>
                          <a:effectLst/>
                          <a:latin typeface="Arial" panose="020B0604020202020204" pitchFamily="34" charset="0"/>
                          <a:cs typeface="Arial" panose="020B0604020202020204" pitchFamily="34" charset="0"/>
                        </a:rPr>
                        <a:t>Fruit</a:t>
                      </a:r>
                      <a:r>
                        <a:rPr lang="en-US" sz="1100" baseline="0" dirty="0" smtClean="0">
                          <a:solidFill>
                            <a:schemeClr val="bg1"/>
                          </a:solidFill>
                          <a:effectLst/>
                          <a:latin typeface="Arial" panose="020B0604020202020204" pitchFamily="34" charset="0"/>
                          <a:cs typeface="Arial" panose="020B0604020202020204" pitchFamily="34" charset="0"/>
                        </a:rPr>
                        <a:t> Color</a:t>
                      </a:r>
                      <a:endParaRPr lang="ru-RU" sz="1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b">
                    <a:solidFill>
                      <a:schemeClr val="tx2"/>
                    </a:solidFill>
                  </a:tcPr>
                </a:tc>
                <a:tc>
                  <a:txBody>
                    <a:bodyPr/>
                    <a:lstStyle/>
                    <a:p>
                      <a:pPr marL="0" marR="0">
                        <a:lnSpc>
                          <a:spcPct val="107000"/>
                        </a:lnSpc>
                        <a:spcBef>
                          <a:spcPts val="0"/>
                        </a:spcBef>
                        <a:spcAft>
                          <a:spcPts val="0"/>
                        </a:spcAft>
                      </a:pPr>
                      <a:r>
                        <a:rPr lang="en-US" sz="1100" dirty="0" smtClean="0">
                          <a:effectLst/>
                        </a:rPr>
                        <a:t>Black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solidFill>
                      <a:schemeClr val="tx2"/>
                    </a:solidFill>
                  </a:tcPr>
                </a:tc>
                <a:extLst>
                  <a:ext uri="{0D108BD9-81ED-4DB2-BD59-A6C34878D82A}">
                    <a16:rowId xmlns:a16="http://schemas.microsoft.com/office/drawing/2014/main" val="3261946573"/>
                  </a:ext>
                </a:extLst>
              </a:tr>
              <a:tr h="292971">
                <a:tc>
                  <a:txBody>
                    <a:bodyPr/>
                    <a:lstStyle/>
                    <a:p>
                      <a:pPr marL="0" marR="0">
                        <a:lnSpc>
                          <a:spcPct val="107000"/>
                        </a:lnSpc>
                        <a:spcBef>
                          <a:spcPts val="0"/>
                        </a:spcBef>
                        <a:spcAft>
                          <a:spcPts val="0"/>
                        </a:spcAft>
                      </a:pPr>
                      <a:r>
                        <a:rPr lang="en-US" sz="1100" dirty="0" smtClean="0">
                          <a:solidFill>
                            <a:schemeClr val="bg1"/>
                          </a:solidFill>
                          <a:effectLst/>
                          <a:latin typeface="Arial" panose="020B0604020202020204" pitchFamily="34" charset="0"/>
                          <a:cs typeface="Arial" panose="020B0604020202020204" pitchFamily="34" charset="0"/>
                        </a:rPr>
                        <a:t>Kernel </a:t>
                      </a:r>
                      <a:endParaRPr lang="ru-RU" sz="1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b">
                    <a:solidFill>
                      <a:schemeClr val="tx2"/>
                    </a:solidFill>
                  </a:tcPr>
                </a:tc>
                <a:tc>
                  <a:txBody>
                    <a:bodyPr/>
                    <a:lstStyle/>
                    <a:p>
                      <a:pPr marL="0" marR="0">
                        <a:lnSpc>
                          <a:spcPct val="107000"/>
                        </a:lnSpc>
                        <a:spcBef>
                          <a:spcPts val="0"/>
                        </a:spcBef>
                        <a:spcAft>
                          <a:spcPts val="0"/>
                        </a:spcAft>
                      </a:pPr>
                      <a:r>
                        <a:rPr lang="en-US" sz="1100" dirty="0">
                          <a:effectLst/>
                        </a:rPr>
                        <a:t>The kernels </a:t>
                      </a:r>
                      <a:r>
                        <a:rPr lang="en-US" sz="1100" dirty="0" smtClean="0">
                          <a:effectLst/>
                        </a:rPr>
                        <a:t>is medium </a:t>
                      </a:r>
                      <a:r>
                        <a:rPr lang="en-US" sz="1100" dirty="0">
                          <a:effectLst/>
                        </a:rPr>
                        <a:t>size.</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solidFill>
                      <a:schemeClr val="tx2"/>
                    </a:solidFill>
                  </a:tcPr>
                </a:tc>
                <a:extLst>
                  <a:ext uri="{0D108BD9-81ED-4DB2-BD59-A6C34878D82A}">
                    <a16:rowId xmlns:a16="http://schemas.microsoft.com/office/drawing/2014/main" val="689684181"/>
                  </a:ext>
                </a:extLst>
              </a:tr>
              <a:tr h="292971">
                <a:tc>
                  <a:txBody>
                    <a:bodyPr/>
                    <a:lstStyle/>
                    <a:p>
                      <a:pPr marL="0" marR="0">
                        <a:lnSpc>
                          <a:spcPct val="107000"/>
                        </a:lnSpc>
                        <a:spcBef>
                          <a:spcPts val="0"/>
                        </a:spcBef>
                        <a:spcAft>
                          <a:spcPts val="0"/>
                        </a:spcAft>
                      </a:pPr>
                      <a:r>
                        <a:rPr lang="en-US" sz="1100" dirty="0" smtClean="0">
                          <a:solidFill>
                            <a:schemeClr val="bg1"/>
                          </a:solidFill>
                          <a:effectLst/>
                          <a:latin typeface="Arial" panose="020B0604020202020204" pitchFamily="34" charset="0"/>
                          <a:cs typeface="Arial" panose="020B0604020202020204" pitchFamily="34" charset="0"/>
                        </a:rPr>
                        <a:t>Oil content </a:t>
                      </a:r>
                      <a:endParaRPr lang="ru-RU" sz="1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b">
                    <a:solidFill>
                      <a:schemeClr val="tx2"/>
                    </a:solidFill>
                  </a:tcPr>
                </a:tc>
                <a:tc>
                  <a:txBody>
                    <a:bodyPr/>
                    <a:lstStyle/>
                    <a:p>
                      <a:pPr marL="0" marR="0">
                        <a:lnSpc>
                          <a:spcPct val="107000"/>
                        </a:lnSpc>
                        <a:spcBef>
                          <a:spcPts val="0"/>
                        </a:spcBef>
                        <a:spcAft>
                          <a:spcPts val="0"/>
                        </a:spcAft>
                      </a:pPr>
                      <a:r>
                        <a:rPr lang="en-US" sz="1100" dirty="0" smtClean="0">
                          <a:effectLst/>
                        </a:rPr>
                        <a:t>Oil content  28 – 29</a:t>
                      </a:r>
                      <a:r>
                        <a:rPr lang="en-US" sz="1100" baseline="0" dirty="0" smtClean="0">
                          <a:effectLst/>
                        </a:rPr>
                        <a:t>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solidFill>
                      <a:schemeClr val="tx2"/>
                    </a:solidFill>
                  </a:tcPr>
                </a:tc>
                <a:extLst>
                  <a:ext uri="{0D108BD9-81ED-4DB2-BD59-A6C34878D82A}">
                    <a16:rowId xmlns:a16="http://schemas.microsoft.com/office/drawing/2014/main" val="2115256168"/>
                  </a:ext>
                </a:extLst>
              </a:tr>
              <a:tr h="292971">
                <a:tc>
                  <a:txBody>
                    <a:bodyPr/>
                    <a:lstStyle/>
                    <a:p>
                      <a:pPr marL="0" marR="0">
                        <a:lnSpc>
                          <a:spcPct val="107000"/>
                        </a:lnSpc>
                        <a:spcBef>
                          <a:spcPts val="0"/>
                        </a:spcBef>
                        <a:spcAft>
                          <a:spcPts val="0"/>
                        </a:spcAft>
                      </a:pPr>
                      <a:r>
                        <a:rPr lang="ru-RU" sz="1100" dirty="0" err="1">
                          <a:solidFill>
                            <a:schemeClr val="bg1"/>
                          </a:solidFill>
                          <a:effectLst/>
                          <a:latin typeface="Arial" panose="020B0604020202020204" pitchFamily="34" charset="0"/>
                          <a:cs typeface="Arial" panose="020B0604020202020204" pitchFamily="34" charset="0"/>
                        </a:rPr>
                        <a:t>Flowering</a:t>
                      </a:r>
                      <a:r>
                        <a:rPr lang="ru-RU" sz="1100" dirty="0">
                          <a:solidFill>
                            <a:schemeClr val="bg1"/>
                          </a:solidFill>
                          <a:effectLst/>
                          <a:latin typeface="Arial" panose="020B0604020202020204" pitchFamily="34" charset="0"/>
                          <a:cs typeface="Arial" panose="020B0604020202020204" pitchFamily="34" charset="0"/>
                        </a:rPr>
                        <a:t> </a:t>
                      </a:r>
                      <a:r>
                        <a:rPr lang="ru-RU" sz="1100" dirty="0" err="1">
                          <a:solidFill>
                            <a:schemeClr val="bg1"/>
                          </a:solidFill>
                          <a:effectLst/>
                          <a:latin typeface="Arial" panose="020B0604020202020204" pitchFamily="34" charset="0"/>
                          <a:cs typeface="Arial" panose="020B0604020202020204" pitchFamily="34" charset="0"/>
                        </a:rPr>
                        <a:t>time</a:t>
                      </a:r>
                      <a:r>
                        <a:rPr lang="ru-RU" sz="1100" dirty="0">
                          <a:solidFill>
                            <a:schemeClr val="bg1"/>
                          </a:solidFill>
                          <a:effectLst/>
                          <a:latin typeface="Arial" panose="020B0604020202020204" pitchFamily="34" charset="0"/>
                          <a:cs typeface="Arial" panose="020B0604020202020204" pitchFamily="34" charset="0"/>
                        </a:rPr>
                        <a:t>:</a:t>
                      </a:r>
                      <a:endParaRPr lang="ru-RU" sz="1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b">
                    <a:solidFill>
                      <a:schemeClr val="tx2"/>
                    </a:solidFill>
                  </a:tcPr>
                </a:tc>
                <a:tc>
                  <a:txBody>
                    <a:bodyPr/>
                    <a:lstStyle/>
                    <a:p>
                      <a:pPr marL="0" marR="0">
                        <a:lnSpc>
                          <a:spcPct val="107000"/>
                        </a:lnSpc>
                        <a:spcBef>
                          <a:spcPts val="0"/>
                        </a:spcBef>
                        <a:spcAft>
                          <a:spcPts val="0"/>
                        </a:spcAft>
                      </a:pPr>
                      <a:r>
                        <a:rPr lang="en-US" sz="1100" dirty="0" smtClean="0">
                          <a:effectLst/>
                        </a:rPr>
                        <a:t>Middle May – Beginning of June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solidFill>
                      <a:schemeClr val="tx2"/>
                    </a:solidFill>
                  </a:tcPr>
                </a:tc>
                <a:extLst>
                  <a:ext uri="{0D108BD9-81ED-4DB2-BD59-A6C34878D82A}">
                    <a16:rowId xmlns:a16="http://schemas.microsoft.com/office/drawing/2014/main" val="1494306492"/>
                  </a:ext>
                </a:extLst>
              </a:tr>
              <a:tr h="292971">
                <a:tc>
                  <a:txBody>
                    <a:bodyPr/>
                    <a:lstStyle/>
                    <a:p>
                      <a:pPr marL="0" marR="0">
                        <a:lnSpc>
                          <a:spcPct val="107000"/>
                        </a:lnSpc>
                        <a:spcBef>
                          <a:spcPts val="0"/>
                        </a:spcBef>
                        <a:spcAft>
                          <a:spcPts val="0"/>
                        </a:spcAft>
                      </a:pPr>
                      <a:r>
                        <a:rPr lang="en-US" sz="1100" dirty="0" smtClean="0">
                          <a:solidFill>
                            <a:schemeClr val="bg1"/>
                          </a:solidFill>
                          <a:effectLst/>
                          <a:latin typeface="Arial" panose="020B0604020202020204" pitchFamily="34" charset="0"/>
                          <a:cs typeface="Arial" panose="020B0604020202020204" pitchFamily="34" charset="0"/>
                        </a:rPr>
                        <a:t>Harvest  Time </a:t>
                      </a:r>
                      <a:endParaRPr lang="ru-RU" sz="1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b">
                    <a:solidFill>
                      <a:schemeClr val="tx2"/>
                    </a:solidFill>
                  </a:tcPr>
                </a:tc>
                <a:tc>
                  <a:txBody>
                    <a:bodyPr/>
                    <a:lstStyle/>
                    <a:p>
                      <a:pPr marL="0" marR="0">
                        <a:lnSpc>
                          <a:spcPct val="107000"/>
                        </a:lnSpc>
                        <a:spcBef>
                          <a:spcPts val="0"/>
                        </a:spcBef>
                        <a:spcAft>
                          <a:spcPts val="0"/>
                        </a:spcAft>
                      </a:pPr>
                      <a:r>
                        <a:rPr lang="en-US" sz="1100" dirty="0" smtClean="0">
                          <a:effectLst/>
                        </a:rPr>
                        <a:t>Harvest </a:t>
                      </a:r>
                      <a:r>
                        <a:rPr lang="en-US" sz="1100" dirty="0" err="1" smtClean="0">
                          <a:effectLst/>
                        </a:rPr>
                        <a:t>Novmber</a:t>
                      </a:r>
                      <a:r>
                        <a:rPr lang="en-US" sz="1100" baseline="0" dirty="0" smtClean="0">
                          <a:effectLst/>
                        </a:rPr>
                        <a:t> – December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solidFill>
                      <a:schemeClr val="tx2"/>
                    </a:solidFill>
                  </a:tcPr>
                </a:tc>
                <a:extLst>
                  <a:ext uri="{0D108BD9-81ED-4DB2-BD59-A6C34878D82A}">
                    <a16:rowId xmlns:a16="http://schemas.microsoft.com/office/drawing/2014/main" val="387801888"/>
                  </a:ext>
                </a:extLst>
              </a:tr>
              <a:tr h="292971">
                <a:tc>
                  <a:txBody>
                    <a:bodyPr/>
                    <a:lstStyle/>
                    <a:p>
                      <a:pPr marL="0" marR="0">
                        <a:lnSpc>
                          <a:spcPct val="107000"/>
                        </a:lnSpc>
                        <a:spcBef>
                          <a:spcPts val="0"/>
                        </a:spcBef>
                        <a:spcAft>
                          <a:spcPts val="0"/>
                        </a:spcAft>
                      </a:pPr>
                      <a:r>
                        <a:rPr lang="ru-RU" sz="1100" dirty="0" err="1">
                          <a:solidFill>
                            <a:schemeClr val="bg1"/>
                          </a:solidFill>
                          <a:effectLst/>
                          <a:latin typeface="Arial" panose="020B0604020202020204" pitchFamily="34" charset="0"/>
                          <a:cs typeface="Arial" panose="020B0604020202020204" pitchFamily="34" charset="0"/>
                        </a:rPr>
                        <a:t>Pollinators</a:t>
                      </a:r>
                      <a:r>
                        <a:rPr lang="ru-RU" sz="1100" dirty="0">
                          <a:solidFill>
                            <a:schemeClr val="bg1"/>
                          </a:solidFill>
                          <a:effectLst/>
                          <a:latin typeface="Arial" panose="020B0604020202020204" pitchFamily="34" charset="0"/>
                          <a:cs typeface="Arial" panose="020B0604020202020204" pitchFamily="34" charset="0"/>
                        </a:rPr>
                        <a:t>:</a:t>
                      </a:r>
                      <a:endParaRPr lang="ru-RU" sz="1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b">
                    <a:solidFill>
                      <a:schemeClr val="tx2"/>
                    </a:solidFill>
                  </a:tcPr>
                </a:tc>
                <a:tc>
                  <a:txBody>
                    <a:bodyPr/>
                    <a:lstStyle/>
                    <a:p>
                      <a:pPr marL="0" marR="0">
                        <a:lnSpc>
                          <a:spcPct val="107000"/>
                        </a:lnSpc>
                        <a:spcBef>
                          <a:spcPts val="0"/>
                        </a:spcBef>
                        <a:spcAft>
                          <a:spcPts val="0"/>
                        </a:spcAft>
                      </a:pPr>
                      <a:r>
                        <a:rPr lang="en-US" sz="1100" dirty="0" smtClean="0">
                          <a:effectLst/>
                        </a:rPr>
                        <a:t>Ayvalik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solidFill>
                      <a:schemeClr val="tx2"/>
                    </a:solidFill>
                  </a:tcPr>
                </a:tc>
                <a:extLst>
                  <a:ext uri="{0D108BD9-81ED-4DB2-BD59-A6C34878D82A}">
                    <a16:rowId xmlns:a16="http://schemas.microsoft.com/office/drawing/2014/main" val="2404086994"/>
                  </a:ext>
                </a:extLst>
              </a:tr>
            </a:tbl>
          </a:graphicData>
        </a:graphic>
      </p:graphicFrame>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008" y="230401"/>
            <a:ext cx="1270556" cy="851403"/>
          </a:xfrm>
          <a:prstGeom prst="rect">
            <a:avLst/>
          </a:prstGeom>
        </p:spPr>
      </p:pic>
      <p:pic>
        <p:nvPicPr>
          <p:cNvPr id="1037" name="Picture 13" descr="Gemlik Zeytin FidanıBURSA TARIM Market | Türkiye&amp;#39;nin Tarım Mağazası - Çok  çeşit | Stoktan Hemen Fidan alışveriş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7270" y="2310538"/>
            <a:ext cx="4517914" cy="3004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1293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5305" y="290279"/>
            <a:ext cx="7729728" cy="1188720"/>
          </a:xfrm>
        </p:spPr>
        <p:txBody>
          <a:bodyPr>
            <a:normAutofit fontScale="90000"/>
          </a:bodyPr>
          <a:lstStyle/>
          <a:p>
            <a:r>
              <a:rPr lang="en-US" dirty="0" smtClean="0"/>
              <a:t>                                                   </a:t>
            </a:r>
            <a:r>
              <a:rPr lang="en-US" sz="4800" b="1" dirty="0" smtClean="0"/>
              <a:t>Georgia</a:t>
            </a:r>
            <a:endParaRPr lang="en-US" sz="4800" b="1" dirty="0"/>
          </a:p>
        </p:txBody>
      </p:sp>
      <p:sp>
        <p:nvSpPr>
          <p:cNvPr id="5" name="Content Placeholder 3"/>
          <p:cNvSpPr>
            <a:spLocks noGrp="1"/>
          </p:cNvSpPr>
          <p:nvPr>
            <p:ph idx="1"/>
          </p:nvPr>
        </p:nvSpPr>
        <p:spPr>
          <a:xfrm>
            <a:off x="116131" y="4878899"/>
            <a:ext cx="5482563" cy="2200275"/>
          </a:xfrm>
        </p:spPr>
        <p:txBody>
          <a:bodyPr>
            <a:normAutofit fontScale="40000" lnSpcReduction="20000"/>
          </a:bodyPr>
          <a:lstStyle/>
          <a:p>
            <a:r>
              <a:rPr lang="en-US" sz="5100" b="1" dirty="0"/>
              <a:t>Georgia is located in the mountainous South Caucasus,  between of the Black sea and Caspian sea.</a:t>
            </a:r>
            <a:endParaRPr lang="en-US" sz="5100" dirty="0"/>
          </a:p>
          <a:p>
            <a:r>
              <a:rPr lang="en-US" sz="5100" b="1" dirty="0" smtClean="0"/>
              <a:t>Country </a:t>
            </a:r>
            <a:r>
              <a:rPr lang="en-US" sz="5100" b="1" dirty="0"/>
              <a:t>has very  varied topographies and soils and lies between </a:t>
            </a:r>
            <a:r>
              <a:rPr lang="en-US" sz="5100" b="1" dirty="0" smtClean="0"/>
              <a:t>of</a:t>
            </a:r>
            <a:r>
              <a:rPr lang="en-US" sz="5100" dirty="0"/>
              <a:t> </a:t>
            </a:r>
            <a:r>
              <a:rPr lang="en-US" sz="5100" b="1" dirty="0" smtClean="0"/>
              <a:t>major </a:t>
            </a:r>
            <a:r>
              <a:rPr lang="en-US" sz="5100" b="1" dirty="0"/>
              <a:t>and minor Caucasus mountains</a:t>
            </a:r>
            <a:r>
              <a:rPr lang="en-US" sz="5100" b="1" dirty="0" smtClean="0"/>
              <a:t>.</a:t>
            </a:r>
          </a:p>
          <a:p>
            <a:endParaRPr lang="en-US" sz="3300" b="1" dirty="0">
              <a:latin typeface="Times New Roman" panose="02020603050405020304" pitchFamily="18" charset="0"/>
              <a:ea typeface="Times New Roman" panose="02020603050405020304" pitchFamily="18" charset="0"/>
            </a:endParaRPr>
          </a:p>
          <a:p>
            <a:endParaRPr lang="en-US" sz="2900" dirty="0"/>
          </a:p>
          <a:p>
            <a:endParaRPr lang="en-US" dirty="0"/>
          </a:p>
          <a:p>
            <a:pPr marL="0" indent="0">
              <a:buNone/>
            </a:pPr>
            <a:endParaRPr lang="en-US" dirty="0"/>
          </a:p>
        </p:txBody>
      </p:sp>
      <p:grpSp>
        <p:nvGrpSpPr>
          <p:cNvPr id="21" name="Group 19"/>
          <p:cNvGrpSpPr>
            <a:grpSpLocks/>
          </p:cNvGrpSpPr>
          <p:nvPr/>
        </p:nvGrpSpPr>
        <p:grpSpPr bwMode="auto">
          <a:xfrm>
            <a:off x="4098596" y="1828410"/>
            <a:ext cx="4727813" cy="2440667"/>
            <a:chOff x="1237" y="885"/>
            <a:chExt cx="6197" cy="3010"/>
          </a:xfrm>
        </p:grpSpPr>
        <p:pic>
          <p:nvPicPr>
            <p:cNvPr id="3092"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7" y="885"/>
              <a:ext cx="4875" cy="301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a:grpSpLocks/>
            </p:cNvGrpSpPr>
            <p:nvPr/>
          </p:nvGrpSpPr>
          <p:grpSpPr bwMode="auto">
            <a:xfrm>
              <a:off x="3913" y="2732"/>
              <a:ext cx="3521" cy="599"/>
              <a:chOff x="3913" y="2732"/>
              <a:chExt cx="3521" cy="599"/>
            </a:xfrm>
          </p:grpSpPr>
          <p:sp>
            <p:nvSpPr>
              <p:cNvPr id="23" name="Freeform 22"/>
              <p:cNvSpPr>
                <a:spLocks/>
              </p:cNvSpPr>
              <p:nvPr/>
            </p:nvSpPr>
            <p:spPr bwMode="auto">
              <a:xfrm>
                <a:off x="3913" y="2732"/>
                <a:ext cx="3521" cy="599"/>
              </a:xfrm>
              <a:custGeom>
                <a:avLst/>
                <a:gdLst>
                  <a:gd name="T0" fmla="+- 0 4141 3913"/>
                  <a:gd name="T1" fmla="*/ T0 w 3521"/>
                  <a:gd name="T2" fmla="+- 0 3248 2732"/>
                  <a:gd name="T3" fmla="*/ 3248 h 599"/>
                  <a:gd name="T4" fmla="+- 0 4130 3913"/>
                  <a:gd name="T5" fmla="*/ T4 w 3521"/>
                  <a:gd name="T6" fmla="+- 0 3159 2732"/>
                  <a:gd name="T7" fmla="*/ 3159 h 599"/>
                  <a:gd name="T8" fmla="+- 0 3913 3913"/>
                  <a:gd name="T9" fmla="*/ T8 w 3521"/>
                  <a:gd name="T10" fmla="+- 0 3232 2732"/>
                  <a:gd name="T11" fmla="*/ 3232 h 599"/>
                  <a:gd name="T12" fmla="+- 0 4198 3913"/>
                  <a:gd name="T13" fmla="*/ T12 w 3521"/>
                  <a:gd name="T14" fmla="+- 0 3331 2732"/>
                  <a:gd name="T15" fmla="*/ 3331 h 599"/>
                  <a:gd name="T16" fmla="+- 0 4141 3913"/>
                  <a:gd name="T17" fmla="*/ T16 w 3521"/>
                  <a:gd name="T18" fmla="+- 0 3248 2732"/>
                  <a:gd name="T19" fmla="*/ 3248 h 599"/>
                </a:gdLst>
                <a:ahLst/>
                <a:cxnLst>
                  <a:cxn ang="0">
                    <a:pos x="T1" y="T3"/>
                  </a:cxn>
                  <a:cxn ang="0">
                    <a:pos x="T5" y="T7"/>
                  </a:cxn>
                  <a:cxn ang="0">
                    <a:pos x="T9" y="T11"/>
                  </a:cxn>
                  <a:cxn ang="0">
                    <a:pos x="T13" y="T15"/>
                  </a:cxn>
                  <a:cxn ang="0">
                    <a:pos x="T17" y="T19"/>
                  </a:cxn>
                </a:cxnLst>
                <a:rect l="0" t="0" r="r" b="b"/>
                <a:pathLst>
                  <a:path w="3521" h="599">
                    <a:moveTo>
                      <a:pt x="228" y="516"/>
                    </a:moveTo>
                    <a:lnTo>
                      <a:pt x="217" y="427"/>
                    </a:lnTo>
                    <a:lnTo>
                      <a:pt x="0" y="500"/>
                    </a:lnTo>
                    <a:lnTo>
                      <a:pt x="285" y="599"/>
                    </a:lnTo>
                    <a:lnTo>
                      <a:pt x="228" y="516"/>
                    </a:lnTo>
                    <a:close/>
                  </a:path>
                </a:pathLst>
              </a:custGeom>
              <a:solidFill>
                <a:srgbClr val="FF7B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3"/>
              <p:cNvSpPr>
                <a:spLocks/>
              </p:cNvSpPr>
              <p:nvPr/>
            </p:nvSpPr>
            <p:spPr bwMode="auto">
              <a:xfrm>
                <a:off x="3913" y="2732"/>
                <a:ext cx="3521" cy="599"/>
              </a:xfrm>
              <a:custGeom>
                <a:avLst/>
                <a:gdLst>
                  <a:gd name="T0" fmla="+- 0 4198 3913"/>
                  <a:gd name="T1" fmla="*/ T0 w 3521"/>
                  <a:gd name="T2" fmla="+- 0 3331 2732"/>
                  <a:gd name="T3" fmla="*/ 3331 h 599"/>
                  <a:gd name="T4" fmla="+- 0 4186 3913"/>
                  <a:gd name="T5" fmla="*/ T4 w 3521"/>
                  <a:gd name="T6" fmla="+- 0 3242 2732"/>
                  <a:gd name="T7" fmla="*/ 3242 h 599"/>
                  <a:gd name="T8" fmla="+- 0 7433 3913"/>
                  <a:gd name="T9" fmla="*/ T8 w 3521"/>
                  <a:gd name="T10" fmla="+- 0 2822 2732"/>
                  <a:gd name="T11" fmla="*/ 2822 h 599"/>
                  <a:gd name="T12" fmla="+- 0 7422 3913"/>
                  <a:gd name="T13" fmla="*/ T12 w 3521"/>
                  <a:gd name="T14" fmla="+- 0 2732 2732"/>
                  <a:gd name="T15" fmla="*/ 2732 h 599"/>
                  <a:gd name="T16" fmla="+- 0 4175 3913"/>
                  <a:gd name="T17" fmla="*/ T16 w 3521"/>
                  <a:gd name="T18" fmla="+- 0 3153 2732"/>
                  <a:gd name="T19" fmla="*/ 3153 h 599"/>
                  <a:gd name="T20" fmla="+- 0 4163 3913"/>
                  <a:gd name="T21" fmla="*/ T20 w 3521"/>
                  <a:gd name="T22" fmla="+- 0 3064 2732"/>
                  <a:gd name="T23" fmla="*/ 3064 h 599"/>
                  <a:gd name="T24" fmla="+- 0 3913 3913"/>
                  <a:gd name="T25" fmla="*/ T24 w 3521"/>
                  <a:gd name="T26" fmla="+- 0 3232 2732"/>
                  <a:gd name="T27" fmla="*/ 3232 h 599"/>
                  <a:gd name="T28" fmla="+- 0 4130 3913"/>
                  <a:gd name="T29" fmla="*/ T28 w 3521"/>
                  <a:gd name="T30" fmla="+- 0 3159 2732"/>
                  <a:gd name="T31" fmla="*/ 3159 h 599"/>
                  <a:gd name="T32" fmla="+- 0 4141 3913"/>
                  <a:gd name="T33" fmla="*/ T32 w 3521"/>
                  <a:gd name="T34" fmla="+- 0 3248 2732"/>
                  <a:gd name="T35" fmla="*/ 3248 h 599"/>
                  <a:gd name="T36" fmla="+- 0 4198 3913"/>
                  <a:gd name="T37" fmla="*/ T36 w 3521"/>
                  <a:gd name="T38" fmla="+- 0 3331 2732"/>
                  <a:gd name="T39" fmla="*/ 3331 h 5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521" h="599">
                    <a:moveTo>
                      <a:pt x="285" y="599"/>
                    </a:moveTo>
                    <a:lnTo>
                      <a:pt x="273" y="510"/>
                    </a:lnTo>
                    <a:lnTo>
                      <a:pt x="3520" y="90"/>
                    </a:lnTo>
                    <a:lnTo>
                      <a:pt x="3509" y="0"/>
                    </a:lnTo>
                    <a:lnTo>
                      <a:pt x="262" y="421"/>
                    </a:lnTo>
                    <a:lnTo>
                      <a:pt x="250" y="332"/>
                    </a:lnTo>
                    <a:lnTo>
                      <a:pt x="0" y="500"/>
                    </a:lnTo>
                    <a:lnTo>
                      <a:pt x="217" y="427"/>
                    </a:lnTo>
                    <a:lnTo>
                      <a:pt x="228" y="516"/>
                    </a:lnTo>
                    <a:lnTo>
                      <a:pt x="285" y="599"/>
                    </a:lnTo>
                    <a:close/>
                  </a:path>
                </a:pathLst>
              </a:custGeom>
              <a:solidFill>
                <a:srgbClr val="FF7B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pic>
        <p:nvPicPr>
          <p:cNvPr id="61" name="Picture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7829" y="1828410"/>
            <a:ext cx="3898997" cy="2389968"/>
          </a:xfrm>
          <a:prstGeom prst="rect">
            <a:avLst/>
          </a:prstGeom>
        </p:spPr>
      </p:pic>
      <p:sp>
        <p:nvSpPr>
          <p:cNvPr id="62" name="TextBox 61"/>
          <p:cNvSpPr txBox="1"/>
          <p:nvPr/>
        </p:nvSpPr>
        <p:spPr>
          <a:xfrm>
            <a:off x="436086" y="4269077"/>
            <a:ext cx="4321362"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b="1" dirty="0"/>
              <a:t>Geographic location of Georgia</a:t>
            </a:r>
          </a:p>
        </p:txBody>
      </p:sp>
      <p:sp>
        <p:nvSpPr>
          <p:cNvPr id="57" name="TextBox 56"/>
          <p:cNvSpPr txBox="1"/>
          <p:nvPr/>
        </p:nvSpPr>
        <p:spPr>
          <a:xfrm>
            <a:off x="6715126" y="4218378"/>
            <a:ext cx="5001700" cy="4001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2000" dirty="0"/>
              <a:t>M</a:t>
            </a:r>
            <a:r>
              <a:rPr lang="en-US" sz="2000" dirty="0" smtClean="0"/>
              <a:t>ap </a:t>
            </a:r>
            <a:r>
              <a:rPr lang="en-US" sz="2000" dirty="0"/>
              <a:t>of Georgia</a:t>
            </a:r>
          </a:p>
        </p:txBody>
      </p:sp>
      <p:sp>
        <p:nvSpPr>
          <p:cNvPr id="59" name="TextBox 58"/>
          <p:cNvSpPr txBox="1"/>
          <p:nvPr/>
        </p:nvSpPr>
        <p:spPr>
          <a:xfrm>
            <a:off x="5823283" y="4675699"/>
            <a:ext cx="6047875" cy="2606676"/>
          </a:xfrm>
          <a:prstGeom prst="rect">
            <a:avLst/>
          </a:prstGeom>
          <a:noFill/>
        </p:spPr>
        <p:txBody>
          <a:bodyPr wrap="square" rtlCol="0">
            <a:spAutoFit/>
          </a:bodyPr>
          <a:lstStyle/>
          <a:p>
            <a:pPr marL="843280" marR="0" indent="-285750">
              <a:spcBef>
                <a:spcPts val="90"/>
              </a:spcBef>
              <a:spcAft>
                <a:spcPts val="0"/>
              </a:spcAft>
              <a:buFont typeface="Arial" panose="020B0604020202020204" pitchFamily="34" charset="0"/>
              <a:buChar char="•"/>
            </a:pPr>
            <a:endParaRPr lang="en-US" dirty="0" smtClean="0">
              <a:latin typeface="Arial" panose="020B0604020202020204" pitchFamily="34" charset="0"/>
              <a:ea typeface="Arial" panose="020B0604020202020204" pitchFamily="34" charset="0"/>
            </a:endParaRPr>
          </a:p>
          <a:p>
            <a:pPr marL="843280" marR="0" indent="-285750">
              <a:spcBef>
                <a:spcPts val="90"/>
              </a:spcBef>
              <a:spcAft>
                <a:spcPts val="0"/>
              </a:spcAft>
              <a:buFont typeface="Wingdings" panose="05000000000000000000" pitchFamily="2" charset="2"/>
              <a:buChar char="§"/>
            </a:pPr>
            <a:r>
              <a:rPr lang="en-US" sz="2400" b="1" dirty="0">
                <a:latin typeface="Arial" panose="020B0604020202020204" pitchFamily="34" charset="0"/>
                <a:ea typeface="Arial" panose="020B0604020202020204" pitchFamily="34" charset="0"/>
              </a:rPr>
              <a:t>The area of Georgia is  </a:t>
            </a:r>
            <a:r>
              <a:rPr lang="en-US" sz="2400" b="1" dirty="0" smtClean="0">
                <a:latin typeface="Arial" panose="020B0604020202020204" pitchFamily="34" charset="0"/>
                <a:ea typeface="Arial" panose="020B0604020202020204" pitchFamily="34" charset="0"/>
              </a:rPr>
              <a:t>69,700 km².</a:t>
            </a:r>
          </a:p>
          <a:p>
            <a:pPr marL="843280" marR="0" indent="-285750">
              <a:spcBef>
                <a:spcPts val="90"/>
              </a:spcBef>
              <a:spcAft>
                <a:spcPts val="0"/>
              </a:spcAft>
              <a:buFont typeface="Wingdings" panose="05000000000000000000" pitchFamily="2" charset="2"/>
              <a:buChar char="§"/>
            </a:pPr>
            <a:r>
              <a:rPr lang="en-US" sz="2400" b="1" dirty="0" smtClean="0">
                <a:latin typeface="Arial" panose="020B0604020202020204" pitchFamily="34" charset="0"/>
                <a:ea typeface="Arial" panose="020B0604020202020204" pitchFamily="34" charset="0"/>
              </a:rPr>
              <a:t>Country </a:t>
            </a:r>
            <a:r>
              <a:rPr lang="en-US" sz="2400" b="1" dirty="0" smtClean="0">
                <a:latin typeface="Arial" panose="020B0604020202020204" pitchFamily="34" charset="0"/>
                <a:ea typeface="Arial" panose="020B0604020202020204" pitchFamily="34" charset="0"/>
              </a:rPr>
              <a:t>R</a:t>
            </a:r>
            <a:r>
              <a:rPr lang="en-US" sz="2400" b="1" spc="5" dirty="0" smtClean="0">
                <a:latin typeface="Arial" panose="020B0604020202020204" pitchFamily="34" charset="0"/>
                <a:ea typeface="Arial" panose="020B0604020202020204" pitchFamily="34" charset="0"/>
              </a:rPr>
              <a:t>ic</a:t>
            </a:r>
            <a:r>
              <a:rPr lang="en-US" sz="2400" b="1" dirty="0" smtClean="0">
                <a:latin typeface="Arial" panose="020B0604020202020204" pitchFamily="34" charset="0"/>
                <a:ea typeface="Arial" panose="020B0604020202020204" pitchFamily="34" charset="0"/>
              </a:rPr>
              <a:t>h with </a:t>
            </a:r>
            <a:r>
              <a:rPr lang="en-US" sz="2400" b="1" spc="415" dirty="0" smtClean="0">
                <a:latin typeface="Arial" panose="020B0604020202020204" pitchFamily="34" charset="0"/>
                <a:ea typeface="Arial" panose="020B0604020202020204" pitchFamily="34" charset="0"/>
              </a:rPr>
              <a:t> </a:t>
            </a:r>
            <a:r>
              <a:rPr lang="en-US" sz="2400" b="1" dirty="0">
                <a:latin typeface="Arial" panose="020B0604020202020204" pitchFamily="34" charset="0"/>
                <a:ea typeface="Arial" panose="020B0604020202020204" pitchFamily="34" charset="0"/>
              </a:rPr>
              <a:t>rene</a:t>
            </a:r>
            <a:r>
              <a:rPr lang="en-US" sz="2400" b="1" spc="-15" dirty="0">
                <a:latin typeface="Arial" panose="020B0604020202020204" pitchFamily="34" charset="0"/>
                <a:ea typeface="Arial" panose="020B0604020202020204" pitchFamily="34" charset="0"/>
              </a:rPr>
              <a:t>w</a:t>
            </a:r>
            <a:r>
              <a:rPr lang="en-US" sz="2400" b="1" dirty="0">
                <a:latin typeface="Arial" panose="020B0604020202020204" pitchFamily="34" charset="0"/>
                <a:ea typeface="Arial" panose="020B0604020202020204" pitchFamily="34" charset="0"/>
              </a:rPr>
              <a:t>ab</a:t>
            </a:r>
            <a:r>
              <a:rPr lang="en-US" sz="2400" b="1" spc="5" dirty="0">
                <a:latin typeface="Arial" panose="020B0604020202020204" pitchFamily="34" charset="0"/>
                <a:ea typeface="Arial" panose="020B0604020202020204" pitchFamily="34" charset="0"/>
              </a:rPr>
              <a:t>l</a:t>
            </a:r>
            <a:r>
              <a:rPr lang="en-US" sz="2400" b="1" dirty="0">
                <a:latin typeface="Arial" panose="020B0604020202020204" pitchFamily="34" charset="0"/>
                <a:ea typeface="Arial" panose="020B0604020202020204" pitchFamily="34" charset="0"/>
              </a:rPr>
              <a:t>e</a:t>
            </a:r>
            <a:r>
              <a:rPr lang="en-US" sz="2400" b="1" spc="-60" dirty="0">
                <a:latin typeface="Arial" panose="020B0604020202020204" pitchFamily="34" charset="0"/>
                <a:ea typeface="Arial" panose="020B0604020202020204" pitchFamily="34" charset="0"/>
              </a:rPr>
              <a:t> </a:t>
            </a:r>
            <a:r>
              <a:rPr lang="en-US" sz="2400" b="1" spc="-15" dirty="0">
                <a:latin typeface="Arial" panose="020B0604020202020204" pitchFamily="34" charset="0"/>
                <a:ea typeface="Arial" panose="020B0604020202020204" pitchFamily="34" charset="0"/>
              </a:rPr>
              <a:t>w</a:t>
            </a:r>
            <a:r>
              <a:rPr lang="en-US" sz="2400" b="1" dirty="0">
                <a:latin typeface="Arial" panose="020B0604020202020204" pitchFamily="34" charset="0"/>
                <a:ea typeface="Arial" panose="020B0604020202020204" pitchFamily="34" charset="0"/>
              </a:rPr>
              <a:t>ater</a:t>
            </a:r>
            <a:r>
              <a:rPr lang="en-US" sz="2400" b="1" spc="-15" dirty="0">
                <a:latin typeface="Arial" panose="020B0604020202020204" pitchFamily="34" charset="0"/>
                <a:ea typeface="Arial" panose="020B0604020202020204" pitchFamily="34" charset="0"/>
              </a:rPr>
              <a:t> </a:t>
            </a:r>
            <a:r>
              <a:rPr lang="en-US" sz="2400" b="1" dirty="0" smtClean="0">
                <a:latin typeface="Arial" panose="020B0604020202020204" pitchFamily="34" charset="0"/>
                <a:ea typeface="Arial" panose="020B0604020202020204" pitchFamily="34" charset="0"/>
              </a:rPr>
              <a:t>resour</a:t>
            </a:r>
            <a:r>
              <a:rPr lang="en-US" sz="2400" b="1" spc="5" dirty="0" smtClean="0">
                <a:latin typeface="Arial" panose="020B0604020202020204" pitchFamily="34" charset="0"/>
                <a:ea typeface="Arial" panose="020B0604020202020204" pitchFamily="34" charset="0"/>
              </a:rPr>
              <a:t>c</a:t>
            </a:r>
            <a:r>
              <a:rPr lang="en-US" sz="2400" b="1" dirty="0" smtClean="0">
                <a:latin typeface="Arial" panose="020B0604020202020204" pitchFamily="34" charset="0"/>
                <a:ea typeface="Arial" panose="020B0604020202020204" pitchFamily="34" charset="0"/>
              </a:rPr>
              <a:t>e</a:t>
            </a:r>
            <a:r>
              <a:rPr lang="en-US" sz="2400" b="1" spc="10" dirty="0" smtClean="0">
                <a:latin typeface="Arial" panose="020B0604020202020204" pitchFamily="34" charset="0"/>
                <a:ea typeface="Arial" panose="020B0604020202020204" pitchFamily="34" charset="0"/>
              </a:rPr>
              <a:t>s</a:t>
            </a:r>
            <a:endParaRPr lang="en-US" sz="2400" b="1" dirty="0" smtClean="0">
              <a:latin typeface="Times New Roman" panose="02020603050405020304" pitchFamily="18" charset="0"/>
              <a:ea typeface="Arial" panose="020B0604020202020204" pitchFamily="34" charset="0"/>
            </a:endParaRPr>
          </a:p>
          <a:p>
            <a:pPr marL="843280" marR="0" indent="-285750">
              <a:spcBef>
                <a:spcPts val="90"/>
              </a:spcBef>
              <a:spcAft>
                <a:spcPts val="0"/>
              </a:spcAft>
              <a:buFont typeface="Wingdings" panose="05000000000000000000" pitchFamily="2" charset="2"/>
              <a:buChar char="§"/>
            </a:pPr>
            <a:r>
              <a:rPr lang="en-US" sz="2400" b="1" dirty="0" smtClean="0">
                <a:latin typeface="Arial" panose="020B0604020202020204" pitchFamily="34" charset="0"/>
                <a:ea typeface="Arial" panose="020B0604020202020204" pitchFamily="34" charset="0"/>
              </a:rPr>
              <a:t>33</a:t>
            </a:r>
            <a:r>
              <a:rPr lang="en-US" sz="2400" b="1" spc="-20" dirty="0" smtClean="0">
                <a:latin typeface="Arial" panose="020B0604020202020204" pitchFamily="34" charset="0"/>
                <a:ea typeface="Arial" panose="020B0604020202020204" pitchFamily="34" charset="0"/>
              </a:rPr>
              <a:t> </a:t>
            </a:r>
            <a:r>
              <a:rPr lang="en-US" sz="2400" b="1" dirty="0">
                <a:latin typeface="Arial" panose="020B0604020202020204" pitchFamily="34" charset="0"/>
                <a:ea typeface="Arial" panose="020B0604020202020204" pitchFamily="34" charset="0"/>
              </a:rPr>
              <a:t>%</a:t>
            </a:r>
            <a:r>
              <a:rPr lang="en-US" sz="2400" b="1" spc="5" dirty="0">
                <a:latin typeface="Arial" panose="020B0604020202020204" pitchFamily="34" charset="0"/>
                <a:ea typeface="Arial" panose="020B0604020202020204" pitchFamily="34" charset="0"/>
              </a:rPr>
              <a:t> </a:t>
            </a:r>
            <a:r>
              <a:rPr lang="en-US" sz="2400" b="1" dirty="0">
                <a:latin typeface="Arial" panose="020B0604020202020204" pitchFamily="34" charset="0"/>
                <a:ea typeface="Arial" panose="020B0604020202020204" pitchFamily="34" charset="0"/>
              </a:rPr>
              <a:t>of ter</a:t>
            </a:r>
            <a:r>
              <a:rPr lang="en-US" sz="2400" b="1" spc="-5" dirty="0">
                <a:latin typeface="Arial" panose="020B0604020202020204" pitchFamily="34" charset="0"/>
                <a:ea typeface="Arial" panose="020B0604020202020204" pitchFamily="34" charset="0"/>
              </a:rPr>
              <a:t>r</a:t>
            </a:r>
            <a:r>
              <a:rPr lang="en-US" sz="2400" b="1" spc="5" dirty="0">
                <a:latin typeface="Arial" panose="020B0604020202020204" pitchFamily="34" charset="0"/>
                <a:ea typeface="Arial" panose="020B0604020202020204" pitchFamily="34" charset="0"/>
              </a:rPr>
              <a:t>i</a:t>
            </a:r>
            <a:r>
              <a:rPr lang="en-US" sz="2400" b="1" dirty="0">
                <a:latin typeface="Arial" panose="020B0604020202020204" pitchFamily="34" charset="0"/>
                <a:ea typeface="Arial" panose="020B0604020202020204" pitchFamily="34" charset="0"/>
              </a:rPr>
              <a:t>tory</a:t>
            </a:r>
            <a:r>
              <a:rPr lang="en-US" sz="2400" b="1" spc="-25" dirty="0">
                <a:latin typeface="Arial" panose="020B0604020202020204" pitchFamily="34" charset="0"/>
                <a:ea typeface="Arial" panose="020B0604020202020204" pitchFamily="34" charset="0"/>
              </a:rPr>
              <a:t> </a:t>
            </a:r>
            <a:r>
              <a:rPr lang="en-US" sz="2400" b="1" spc="5" dirty="0">
                <a:latin typeface="Arial" panose="020B0604020202020204" pitchFamily="34" charset="0"/>
                <a:ea typeface="Arial" panose="020B0604020202020204" pitchFamily="34" charset="0"/>
              </a:rPr>
              <a:t>i</a:t>
            </a:r>
            <a:r>
              <a:rPr lang="en-US" sz="2400" b="1" dirty="0">
                <a:latin typeface="Arial" panose="020B0604020202020204" pitchFamily="34" charset="0"/>
                <a:ea typeface="Arial" panose="020B0604020202020204" pitchFamily="34" charset="0"/>
              </a:rPr>
              <a:t>s </a:t>
            </a:r>
            <a:r>
              <a:rPr lang="en-US" sz="2400" b="1" spc="5" dirty="0">
                <a:latin typeface="Arial" panose="020B0604020202020204" pitchFamily="34" charset="0"/>
                <a:ea typeface="Arial" panose="020B0604020202020204" pitchFamily="34" charset="0"/>
              </a:rPr>
              <a:t>c</a:t>
            </a:r>
            <a:r>
              <a:rPr lang="en-US" sz="2400" b="1" dirty="0">
                <a:latin typeface="Arial" panose="020B0604020202020204" pitchFamily="34" charset="0"/>
                <a:ea typeface="Arial" panose="020B0604020202020204" pitchFamily="34" charset="0"/>
              </a:rPr>
              <a:t>o</a:t>
            </a:r>
            <a:r>
              <a:rPr lang="en-US" sz="2400" b="1" spc="5" dirty="0">
                <a:latin typeface="Arial" panose="020B0604020202020204" pitchFamily="34" charset="0"/>
                <a:ea typeface="Arial" panose="020B0604020202020204" pitchFamily="34" charset="0"/>
              </a:rPr>
              <a:t>v</a:t>
            </a:r>
            <a:r>
              <a:rPr lang="en-US" sz="2400" b="1" dirty="0">
                <a:latin typeface="Arial" panose="020B0604020202020204" pitchFamily="34" charset="0"/>
                <a:ea typeface="Arial" panose="020B0604020202020204" pitchFamily="34" charset="0"/>
              </a:rPr>
              <a:t>ered</a:t>
            </a:r>
            <a:r>
              <a:rPr lang="en-US" sz="2400" b="1" spc="-55" dirty="0">
                <a:latin typeface="Arial" panose="020B0604020202020204" pitchFamily="34" charset="0"/>
                <a:ea typeface="Arial" panose="020B0604020202020204" pitchFamily="34" charset="0"/>
              </a:rPr>
              <a:t> </a:t>
            </a:r>
            <a:r>
              <a:rPr lang="en-US" sz="2400" b="1" dirty="0">
                <a:latin typeface="Arial" panose="020B0604020202020204" pitchFamily="34" charset="0"/>
                <a:ea typeface="Arial" panose="020B0604020202020204" pitchFamily="34" charset="0"/>
              </a:rPr>
              <a:t>by</a:t>
            </a:r>
            <a:r>
              <a:rPr lang="en-US" sz="2400" b="1" spc="-10" dirty="0">
                <a:latin typeface="Arial" panose="020B0604020202020204" pitchFamily="34" charset="0"/>
                <a:ea typeface="Arial" panose="020B0604020202020204" pitchFamily="34" charset="0"/>
              </a:rPr>
              <a:t> </a:t>
            </a:r>
            <a:r>
              <a:rPr lang="en-US" sz="2400" b="1" dirty="0" smtClean="0">
                <a:latin typeface="Arial" panose="020B0604020202020204" pitchFamily="34" charset="0"/>
                <a:ea typeface="Arial" panose="020B0604020202020204" pitchFamily="34" charset="0"/>
              </a:rPr>
              <a:t>forests</a:t>
            </a:r>
          </a:p>
          <a:p>
            <a:pPr marL="818515" marR="2788920" indent="-260985">
              <a:lnSpc>
                <a:spcPct val="104000"/>
              </a:lnSpc>
              <a:spcBef>
                <a:spcPts val="465"/>
              </a:spcBef>
              <a:spcAft>
                <a:spcPts val="0"/>
              </a:spcAft>
              <a:tabLst>
                <a:tab pos="812800" algn="l"/>
              </a:tabLst>
            </a:pPr>
            <a:r>
              <a:rPr lang="en-US" b="1" dirty="0">
                <a:latin typeface="Arial" panose="020B0604020202020204" pitchFamily="34" charset="0"/>
                <a:ea typeface="Arial" panose="020B0604020202020204" pitchFamily="34" charset="0"/>
              </a:rPr>
              <a:t>	</a:t>
            </a:r>
            <a:endParaRPr lang="en-US"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608" y="759033"/>
            <a:ext cx="1270556" cy="851403"/>
          </a:xfrm>
          <a:prstGeom prst="rect">
            <a:avLst/>
          </a:prstGeom>
        </p:spPr>
      </p:pic>
      <p:pic>
        <p:nvPicPr>
          <p:cNvPr id="1026" name="Picture 2" descr="51 MAPS OF GEORGIA COUNTRY ideas | georgia country, georgia map, georg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086" y="1828410"/>
            <a:ext cx="3662510" cy="23899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nternational olive council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1414" y="266188"/>
            <a:ext cx="3171825" cy="1104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9485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879577"/>
            <a:ext cx="11029616" cy="580734"/>
          </a:xfrm>
        </p:spPr>
        <p:txBody>
          <a:bodyPr>
            <a:normAutofit fontScale="90000"/>
          </a:bodyPr>
          <a:lstStyle/>
          <a:p>
            <a:pPr algn="ctr"/>
            <a:r>
              <a:rPr lang="en-US" b="1" dirty="0"/>
              <a:t>Current </a:t>
            </a:r>
            <a:r>
              <a:rPr lang="en-US" b="1" dirty="0" smtClean="0"/>
              <a:t>directions  on research of </a:t>
            </a:r>
            <a:r>
              <a:rPr lang="ka-GE" b="1" dirty="0" smtClean="0"/>
              <a:t> </a:t>
            </a:r>
            <a:r>
              <a:rPr lang="en-US" b="1" dirty="0" smtClean="0"/>
              <a:t>Olives</a:t>
            </a:r>
            <a:endParaRPr lang="en-US" b="1" dirty="0"/>
          </a:p>
        </p:txBody>
      </p:sp>
      <p:sp>
        <p:nvSpPr>
          <p:cNvPr id="11" name="TextBox 10"/>
          <p:cNvSpPr txBox="1"/>
          <p:nvPr/>
        </p:nvSpPr>
        <p:spPr>
          <a:xfrm>
            <a:off x="3889612" y="1730980"/>
            <a:ext cx="7910264" cy="6740307"/>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Search  and   finding of local varieties ("</a:t>
            </a:r>
            <a:r>
              <a:rPr lang="en-US" sz="2800" dirty="0" err="1" smtClean="0"/>
              <a:t>Tbilisuri</a:t>
            </a:r>
            <a:r>
              <a:rPr lang="en-US" sz="2800" dirty="0" smtClean="0"/>
              <a:t>", "</a:t>
            </a:r>
            <a:r>
              <a:rPr lang="en-US" sz="2800" dirty="0" err="1" smtClean="0"/>
              <a:t>Akhasheni</a:t>
            </a:r>
            <a:r>
              <a:rPr lang="en-US" sz="2800" dirty="0" smtClean="0"/>
              <a:t>", "</a:t>
            </a:r>
            <a:r>
              <a:rPr lang="en-US" sz="2800" dirty="0" err="1" smtClean="0"/>
              <a:t>Butko</a:t>
            </a:r>
            <a:r>
              <a:rPr lang="en-US" sz="2800" dirty="0" smtClean="0"/>
              <a:t>", etc.), Which were distinguished by good adaptability </a:t>
            </a:r>
            <a:r>
              <a:rPr lang="en-US" sz="2800" dirty="0" smtClean="0"/>
              <a:t>and  cold hardiness</a:t>
            </a:r>
          </a:p>
          <a:p>
            <a:pPr marL="285750" indent="-285750">
              <a:buFont typeface="Arial" panose="020B0604020202020204" pitchFamily="34" charset="0"/>
              <a:buChar char="•"/>
            </a:pPr>
            <a:r>
              <a:rPr lang="en-US" sz="2800" dirty="0" smtClean="0"/>
              <a:t>Evaluation of  introduced varieties</a:t>
            </a:r>
            <a:endParaRPr lang="en-US" sz="2800" dirty="0" smtClean="0"/>
          </a:p>
          <a:p>
            <a:pPr marL="285750" indent="-285750">
              <a:buFont typeface="Arial" panose="020B0604020202020204" pitchFamily="34" charset="0"/>
              <a:buChar char="•"/>
            </a:pPr>
            <a:r>
              <a:rPr lang="en-US" sz="2800" dirty="0" smtClean="0"/>
              <a:t>Introducing new germplasm and </a:t>
            </a:r>
            <a:r>
              <a:rPr lang="en-US" sz="2800" dirty="0" smtClean="0"/>
              <a:t>study of  </a:t>
            </a:r>
            <a:r>
              <a:rPr lang="en-US" sz="2800" dirty="0" smtClean="0"/>
              <a:t>its  agronomical  value  &amp; features</a:t>
            </a:r>
            <a:endParaRPr lang="en-US" sz="2800" dirty="0" smtClean="0"/>
          </a:p>
          <a:p>
            <a:pPr marL="285750" indent="-285750">
              <a:buFont typeface="Arial" panose="020B0604020202020204" pitchFamily="34" charset="0"/>
              <a:buChar char="•"/>
            </a:pPr>
            <a:r>
              <a:rPr lang="en-US" sz="2800" dirty="0" smtClean="0"/>
              <a:t>High density  </a:t>
            </a:r>
            <a:r>
              <a:rPr lang="en-US" sz="2800" dirty="0" smtClean="0"/>
              <a:t>orchard possibility study – </a:t>
            </a:r>
            <a:r>
              <a:rPr lang="en-US" sz="2800" dirty="0" err="1" smtClean="0"/>
              <a:t>Arbequine</a:t>
            </a:r>
            <a:r>
              <a:rPr lang="en-US" sz="2800" dirty="0" smtClean="0"/>
              <a:t> and </a:t>
            </a:r>
            <a:r>
              <a:rPr lang="en-US" sz="2800" dirty="0" err="1"/>
              <a:t>C</a:t>
            </a:r>
            <a:r>
              <a:rPr lang="en-US" sz="2800" dirty="0" err="1" smtClean="0"/>
              <a:t>oroneyki</a:t>
            </a:r>
            <a:r>
              <a:rPr lang="en-US" sz="2800" dirty="0" smtClean="0"/>
              <a:t>.</a:t>
            </a:r>
            <a:endParaRPr lang="en-US" sz="2800" dirty="0" smtClean="0"/>
          </a:p>
          <a:p>
            <a:pPr marL="285750" indent="-285750">
              <a:buFont typeface="Arial" panose="020B0604020202020204" pitchFamily="34" charset="0"/>
              <a:buChar char="•"/>
            </a:pPr>
            <a:r>
              <a:rPr lang="en-US" sz="2800" dirty="0" smtClean="0"/>
              <a:t>Technical  assistance for olive  </a:t>
            </a:r>
            <a:r>
              <a:rPr lang="en-US" sz="2800" dirty="0" smtClean="0"/>
              <a:t>nursery  </a:t>
            </a:r>
            <a:r>
              <a:rPr lang="en-US" sz="2800" dirty="0" smtClean="0"/>
              <a:t>farm establishment, </a:t>
            </a:r>
            <a:r>
              <a:rPr lang="en-US" sz="2800" dirty="0" smtClean="0"/>
              <a:t>for propagation </a:t>
            </a:r>
            <a:r>
              <a:rPr lang="en-US" sz="2800" dirty="0" smtClean="0"/>
              <a:t>local  cultivars  and introduced  tested varieties</a:t>
            </a:r>
            <a:endParaRPr lang="en-US" sz="2400" dirty="0"/>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endParaRPr lang="ka-GE" sz="2400" dirty="0" smtClean="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550" y="2060810"/>
            <a:ext cx="3182062" cy="212905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550" y="4462817"/>
            <a:ext cx="3160204" cy="211540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287" y="0"/>
            <a:ext cx="1270556" cy="851403"/>
          </a:xfrm>
          <a:prstGeom prst="rect">
            <a:avLst/>
          </a:prstGeom>
        </p:spPr>
      </p:pic>
    </p:spTree>
    <p:extLst>
      <p:ext uri="{BB962C8B-B14F-4D97-AF65-F5344CB8AC3E}">
        <p14:creationId xmlns:p14="http://schemas.microsoft.com/office/powerpoint/2010/main" val="1967568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633046"/>
            <a:ext cx="11029616" cy="1201338"/>
          </a:xfrm>
        </p:spPr>
        <p:txBody>
          <a:bodyPr>
            <a:normAutofit/>
          </a:bodyPr>
          <a:lstStyle/>
          <a:p>
            <a:pPr algn="ctr"/>
            <a:r>
              <a:rPr lang="en-US" b="1" dirty="0" smtClean="0"/>
              <a:t>Public </a:t>
            </a:r>
            <a:r>
              <a:rPr lang="en-US" b="1" dirty="0" err="1" smtClean="0"/>
              <a:t>MEnAG</a:t>
            </a:r>
            <a:r>
              <a:rPr lang="en-US" b="1" dirty="0" smtClean="0"/>
              <a:t>  assistance  to olive production</a:t>
            </a:r>
            <a:endParaRPr lang="en-US" b="1" dirty="0"/>
          </a:p>
        </p:txBody>
      </p:sp>
      <p:sp>
        <p:nvSpPr>
          <p:cNvPr id="3" name="Rectangle 2"/>
          <p:cNvSpPr/>
          <p:nvPr/>
        </p:nvSpPr>
        <p:spPr>
          <a:xfrm>
            <a:off x="761998" y="1834384"/>
            <a:ext cx="9864439" cy="1015663"/>
          </a:xfrm>
          <a:prstGeom prst="rect">
            <a:avLst/>
          </a:prstGeom>
        </p:spPr>
        <p:txBody>
          <a:bodyPr wrap="square">
            <a:spAutoFit/>
          </a:bodyPr>
          <a:lstStyle/>
          <a:p>
            <a:endParaRPr lang="en-US" sz="2000" dirty="0" smtClean="0"/>
          </a:p>
          <a:p>
            <a:endParaRPr lang="en-US" sz="2000" dirty="0"/>
          </a:p>
          <a:p>
            <a:endParaRPr lang="ru-RU"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20" y="0"/>
            <a:ext cx="1270556" cy="851403"/>
          </a:xfrm>
          <a:prstGeom prst="rect">
            <a:avLst/>
          </a:prstGeom>
        </p:spPr>
      </p:pic>
      <p:pic>
        <p:nvPicPr>
          <p:cNvPr id="5" name="Picture 4"/>
          <p:cNvPicPr>
            <a:picLocks noChangeAspect="1"/>
          </p:cNvPicPr>
          <p:nvPr/>
        </p:nvPicPr>
        <p:blipFill rotWithShape="1">
          <a:blip r:embed="rId3"/>
          <a:srcRect l="22622" t="47918" r="39604" b="24478"/>
          <a:stretch/>
        </p:blipFill>
        <p:spPr>
          <a:xfrm>
            <a:off x="190834" y="1836553"/>
            <a:ext cx="5522980" cy="2348328"/>
          </a:xfrm>
          <a:prstGeom prst="rect">
            <a:avLst/>
          </a:prstGeom>
        </p:spPr>
      </p:pic>
      <p:pic>
        <p:nvPicPr>
          <p:cNvPr id="6" name="Picture 5"/>
          <p:cNvPicPr>
            <a:picLocks noChangeAspect="1"/>
          </p:cNvPicPr>
          <p:nvPr/>
        </p:nvPicPr>
        <p:blipFill rotWithShape="1">
          <a:blip r:embed="rId4"/>
          <a:srcRect l="5051" t="27865" r="35798" b="28385"/>
          <a:stretch/>
        </p:blipFill>
        <p:spPr>
          <a:xfrm>
            <a:off x="2932727" y="4218883"/>
            <a:ext cx="5522980" cy="2376535"/>
          </a:xfrm>
          <a:prstGeom prst="rect">
            <a:avLst/>
          </a:prstGeom>
        </p:spPr>
      </p:pic>
      <p:pic>
        <p:nvPicPr>
          <p:cNvPr id="7" name="Picture 6"/>
          <p:cNvPicPr>
            <a:picLocks noChangeAspect="1"/>
          </p:cNvPicPr>
          <p:nvPr/>
        </p:nvPicPr>
        <p:blipFill rotWithShape="1">
          <a:blip r:embed="rId5"/>
          <a:srcRect l="4612" t="22656" r="34920" b="33854"/>
          <a:stretch/>
        </p:blipFill>
        <p:spPr>
          <a:xfrm>
            <a:off x="5894620" y="1800382"/>
            <a:ext cx="5896994" cy="2384499"/>
          </a:xfrm>
          <a:prstGeom prst="rect">
            <a:avLst/>
          </a:prstGeom>
        </p:spPr>
      </p:pic>
    </p:spTree>
    <p:extLst>
      <p:ext uri="{BB962C8B-B14F-4D97-AF65-F5344CB8AC3E}">
        <p14:creationId xmlns:p14="http://schemas.microsoft.com/office/powerpoint/2010/main" val="1322223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553929"/>
            <a:ext cx="7729728" cy="1188720"/>
          </a:xfrm>
        </p:spPr>
        <p:txBody>
          <a:bodyPr>
            <a:normAutofit fontScale="90000"/>
          </a:bodyPr>
          <a:lstStyle/>
          <a:p>
            <a:r>
              <a:rPr lang="en-US" b="1" dirty="0" smtClean="0"/>
              <a:t>                                      </a:t>
            </a:r>
            <a:r>
              <a:rPr lang="en-US" sz="3600" b="1" dirty="0" smtClean="0"/>
              <a:t>Acknowledgment</a:t>
            </a:r>
            <a:r>
              <a:rPr lang="en-US" sz="3600" b="1" dirty="0"/>
              <a:t/>
            </a:r>
            <a:br>
              <a:rPr lang="en-US" sz="3600" b="1" dirty="0"/>
            </a:br>
            <a:endParaRPr lang="en-US" sz="3600" b="1" dirty="0"/>
          </a:p>
        </p:txBody>
      </p:sp>
      <p:sp>
        <p:nvSpPr>
          <p:cNvPr id="5" name="Rectangle 4"/>
          <p:cNvSpPr/>
          <p:nvPr/>
        </p:nvSpPr>
        <p:spPr>
          <a:xfrm>
            <a:off x="483939" y="2153412"/>
            <a:ext cx="11224122" cy="5096267"/>
          </a:xfrm>
          <a:prstGeom prst="rect">
            <a:avLst/>
          </a:prstGeom>
        </p:spPr>
        <p:txBody>
          <a:bodyPr wrap="square">
            <a:spAutoFit/>
          </a:bodyPr>
          <a:lstStyle/>
          <a:p>
            <a:pPr marL="351790" indent="-285750">
              <a:buFont typeface="Arial" panose="020B0604020202020204" pitchFamily="34" charset="0"/>
              <a:buChar char="•"/>
            </a:pPr>
            <a:r>
              <a:rPr lang="en-US" sz="2400" b="1" dirty="0" smtClean="0"/>
              <a:t>We are </a:t>
            </a:r>
            <a:r>
              <a:rPr lang="en-US" sz="2400" b="1" dirty="0" smtClean="0"/>
              <a:t>appreciated  </a:t>
            </a:r>
            <a:r>
              <a:rPr lang="en-US" sz="2400" b="1" dirty="0"/>
              <a:t>International Olive Council </a:t>
            </a:r>
            <a:r>
              <a:rPr lang="en-US" sz="2400" b="1" dirty="0" smtClean="0"/>
              <a:t>( </a:t>
            </a:r>
            <a:r>
              <a:rPr lang="en-US" sz="2400" b="1" dirty="0" smtClean="0"/>
              <a:t>IOC) for   great   assistance and  </a:t>
            </a:r>
            <a:r>
              <a:rPr lang="en-US" sz="2400" b="1" dirty="0"/>
              <a:t>Special thanks to Mr. </a:t>
            </a:r>
            <a:r>
              <a:rPr lang="en-US" sz="2400" b="1" dirty="0" err="1"/>
              <a:t>Abdellatif</a:t>
            </a:r>
            <a:r>
              <a:rPr lang="en-US" sz="2400" b="1" dirty="0"/>
              <a:t> </a:t>
            </a:r>
            <a:r>
              <a:rPr lang="en-US" sz="2400" b="1" dirty="0" err="1"/>
              <a:t>Ghedira</a:t>
            </a:r>
            <a:r>
              <a:rPr lang="en-US" sz="2400" b="1" dirty="0"/>
              <a:t> </a:t>
            </a:r>
            <a:r>
              <a:rPr lang="en-US" sz="2400" b="1" dirty="0" smtClean="0"/>
              <a:t> (Executive </a:t>
            </a:r>
            <a:r>
              <a:rPr lang="en-US" sz="2400" b="1" dirty="0"/>
              <a:t>Director </a:t>
            </a:r>
            <a:r>
              <a:rPr lang="en-US" sz="2400" b="1" dirty="0" smtClean="0"/>
              <a:t>_ of for </a:t>
            </a:r>
            <a:r>
              <a:rPr lang="en-US" sz="2400" b="1" dirty="0"/>
              <a:t>kind support </a:t>
            </a:r>
            <a:r>
              <a:rPr lang="en-US" sz="2400" b="1" dirty="0" smtClean="0"/>
              <a:t> </a:t>
            </a:r>
            <a:r>
              <a:rPr lang="en-US" sz="2400" b="1" dirty="0" smtClean="0"/>
              <a:t>for </a:t>
            </a:r>
            <a:r>
              <a:rPr lang="en-US" sz="2400" b="1" dirty="0" smtClean="0"/>
              <a:t>our participation </a:t>
            </a:r>
            <a:r>
              <a:rPr lang="en-US" sz="2400" b="1" dirty="0" smtClean="0">
                <a:latin typeface="Arial" panose="020B0604020202020204" pitchFamily="34" charset="0"/>
                <a:ea typeface="Arial" panose="020B0604020202020204" pitchFamily="34" charset="0"/>
              </a:rPr>
              <a:t>in </a:t>
            </a:r>
            <a:r>
              <a:rPr lang="en-US" sz="2400" b="1" dirty="0">
                <a:latin typeface="Arial" panose="020B0604020202020204" pitchFamily="34" charset="0"/>
                <a:ea typeface="Arial" panose="020B0604020202020204" pitchFamily="34" charset="0"/>
              </a:rPr>
              <a:t>the </a:t>
            </a:r>
            <a:r>
              <a:rPr lang="en-US" sz="2400" b="1" dirty="0" smtClean="0">
                <a:latin typeface="Arial" panose="020B0604020202020204" pitchFamily="34" charset="0"/>
                <a:ea typeface="Arial" panose="020B0604020202020204" pitchFamily="34" charset="0"/>
              </a:rPr>
              <a:t> Important technical “Online </a:t>
            </a:r>
            <a:r>
              <a:rPr lang="en-US" sz="2400" b="1" dirty="0" smtClean="0">
                <a:latin typeface="Arial" panose="020B0604020202020204" pitchFamily="34" charset="0"/>
                <a:ea typeface="Arial" panose="020B0604020202020204" pitchFamily="34" charset="0"/>
              </a:rPr>
              <a:t>Advanced </a:t>
            </a:r>
            <a:r>
              <a:rPr lang="en-US" sz="2400" b="1" dirty="0">
                <a:latin typeface="Arial" panose="020B0604020202020204" pitchFamily="34" charset="0"/>
                <a:ea typeface="Arial" panose="020B0604020202020204" pitchFamily="34" charset="0"/>
              </a:rPr>
              <a:t>Course on Olive </a:t>
            </a:r>
            <a:r>
              <a:rPr lang="en-US" sz="2400" b="1" dirty="0" smtClean="0">
                <a:latin typeface="Arial" panose="020B0604020202020204" pitchFamily="34" charset="0"/>
                <a:ea typeface="Arial" panose="020B0604020202020204" pitchFamily="34" charset="0"/>
              </a:rPr>
              <a:t>Growing” held Nov, 2021</a:t>
            </a:r>
          </a:p>
          <a:p>
            <a:pPr marL="351790" indent="-285750">
              <a:buFont typeface="Arial" panose="020B0604020202020204" pitchFamily="34" charset="0"/>
              <a:buChar char="•"/>
            </a:pPr>
            <a:endParaRPr lang="en-US" sz="2400" b="1" dirty="0">
              <a:latin typeface="Arial" panose="020B0604020202020204" pitchFamily="34" charset="0"/>
              <a:ea typeface="Arial" panose="020B0604020202020204" pitchFamily="34" charset="0"/>
            </a:endParaRPr>
          </a:p>
          <a:p>
            <a:pPr marL="351790" indent="-285750">
              <a:buFont typeface="Arial" panose="020B0604020202020204" pitchFamily="34" charset="0"/>
              <a:buChar char="•"/>
            </a:pPr>
            <a:r>
              <a:rPr lang="en-US" sz="2400" b="1" dirty="0" smtClean="0">
                <a:latin typeface="Arial" panose="020B0604020202020204" pitchFamily="34" charset="0"/>
                <a:ea typeface="Arial" panose="020B0604020202020204" pitchFamily="34" charset="0"/>
              </a:rPr>
              <a:t>Special  thanks  to Mr. George </a:t>
            </a:r>
            <a:r>
              <a:rPr lang="ka-GE" sz="2400" b="1" dirty="0" smtClean="0">
                <a:latin typeface="Arial" panose="020B0604020202020204" pitchFamily="34" charset="0"/>
                <a:ea typeface="Arial" panose="020B0604020202020204" pitchFamily="34" charset="0"/>
              </a:rPr>
              <a:t> </a:t>
            </a:r>
            <a:r>
              <a:rPr lang="en-US" sz="2400" b="1" dirty="0" err="1" smtClean="0">
                <a:latin typeface="Arial" panose="020B0604020202020204" pitchFamily="34" charset="0"/>
                <a:ea typeface="Arial" panose="020B0604020202020204" pitchFamily="34" charset="0"/>
              </a:rPr>
              <a:t>Svanidze</a:t>
            </a:r>
            <a:r>
              <a:rPr lang="en-US" sz="2400" b="1" dirty="0" smtClean="0">
                <a:latin typeface="Arial" panose="020B0604020202020204" pitchFamily="34" charset="0"/>
                <a:ea typeface="Arial" panose="020B0604020202020204" pitchFamily="34" charset="0"/>
              </a:rPr>
              <a:t> ,  for their great  Initiative to rebuild  Georgian Olive  industry in XXI century </a:t>
            </a:r>
            <a:endParaRPr lang="en-US" sz="2400" b="1" dirty="0" smtClean="0">
              <a:latin typeface="Arial" panose="020B0604020202020204" pitchFamily="34" charset="0"/>
              <a:ea typeface="Arial" panose="020B0604020202020204" pitchFamily="34" charset="0"/>
            </a:endParaRPr>
          </a:p>
          <a:p>
            <a:pPr marL="351790" indent="-285750">
              <a:buFont typeface="Arial" panose="020B0604020202020204" pitchFamily="34" charset="0"/>
              <a:buChar char="•"/>
            </a:pPr>
            <a:endParaRPr lang="en-US" sz="2400" b="1" dirty="0" smtClean="0">
              <a:latin typeface="Arial" panose="020B0604020202020204" pitchFamily="34" charset="0"/>
              <a:ea typeface="Arial" panose="020B0604020202020204" pitchFamily="34" charset="0"/>
            </a:endParaRPr>
          </a:p>
          <a:p>
            <a:pPr marL="351790" indent="-285750">
              <a:buFont typeface="Arial" panose="020B0604020202020204" pitchFamily="34" charset="0"/>
              <a:buChar char="•"/>
            </a:pPr>
            <a:r>
              <a:rPr lang="en-US" sz="2400" b="1" dirty="0" smtClean="0">
                <a:latin typeface="Arial" panose="020B0604020202020204" pitchFamily="34" charset="0"/>
                <a:ea typeface="Arial" panose="020B0604020202020204" pitchFamily="34" charset="0"/>
              </a:rPr>
              <a:t>Thanks  for  Ministry of  </a:t>
            </a:r>
            <a:r>
              <a:rPr lang="en-US" sz="2400" b="1" dirty="0" smtClean="0">
                <a:latin typeface="Arial" panose="020B0604020202020204" pitchFamily="34" charset="0"/>
                <a:ea typeface="Arial" panose="020B0604020202020204" pitchFamily="34" charset="0"/>
              </a:rPr>
              <a:t> Environment </a:t>
            </a:r>
            <a:r>
              <a:rPr lang="en-US" sz="2400" b="1" dirty="0" smtClean="0">
                <a:latin typeface="Arial" panose="020B0604020202020204" pitchFamily="34" charset="0"/>
                <a:ea typeface="Arial" panose="020B0604020202020204" pitchFamily="34" charset="0"/>
              </a:rPr>
              <a:t>and  Agriculture Georgia –</a:t>
            </a:r>
            <a:r>
              <a:rPr lang="en-US" sz="2400" b="1" dirty="0" err="1" smtClean="0">
                <a:latin typeface="Arial" panose="020B0604020202020204" pitchFamily="34" charset="0"/>
                <a:ea typeface="Arial" panose="020B0604020202020204" pitchFamily="34" charset="0"/>
              </a:rPr>
              <a:t>MoEA</a:t>
            </a:r>
            <a:r>
              <a:rPr lang="en-US" sz="2400" b="1" dirty="0" smtClean="0">
                <a:latin typeface="Arial" panose="020B0604020202020204" pitchFamily="34" charset="0"/>
                <a:ea typeface="Arial" panose="020B0604020202020204" pitchFamily="34" charset="0"/>
              </a:rPr>
              <a:t> for possibility to participate in this </a:t>
            </a:r>
            <a:r>
              <a:rPr lang="en-US" sz="2400" b="1" dirty="0" smtClean="0">
                <a:latin typeface="Arial" panose="020B0604020202020204" pitchFamily="34" charset="0"/>
                <a:ea typeface="Arial" panose="020B0604020202020204" pitchFamily="34" charset="0"/>
              </a:rPr>
              <a:t>meeting and  funding ag research activities</a:t>
            </a:r>
            <a:endParaRPr lang="en-US" sz="2400" b="1" dirty="0" smtClean="0">
              <a:latin typeface="Arial" panose="020B0604020202020204" pitchFamily="34" charset="0"/>
              <a:ea typeface="Arial" panose="020B0604020202020204" pitchFamily="34" charset="0"/>
            </a:endParaRPr>
          </a:p>
          <a:p>
            <a:pPr marL="351790" indent="-285750">
              <a:buFont typeface="Arial" panose="020B0604020202020204" pitchFamily="34" charset="0"/>
              <a:buChar char="•"/>
            </a:pPr>
            <a:endParaRPr lang="en-US" sz="2400" b="1" dirty="0" smtClean="0"/>
          </a:p>
          <a:p>
            <a:pPr marL="66040"/>
            <a:endParaRPr lang="en-US" b="1" dirty="0"/>
          </a:p>
          <a:p>
            <a:pPr>
              <a:lnSpc>
                <a:spcPts val="900"/>
              </a:lnSpc>
              <a:spcBef>
                <a:spcPts val="30"/>
              </a:spcBef>
            </a:pPr>
            <a:r>
              <a:rPr lang="en-US" sz="2000" dirty="0">
                <a:latin typeface="Times New Roman" panose="02020603050405020304" pitchFamily="18" charset="0"/>
                <a:ea typeface="Times New Roman" panose="02020603050405020304" pitchFamily="18" charset="0"/>
              </a:rPr>
              <a:t> </a:t>
            </a:r>
          </a:p>
          <a:p>
            <a:pPr>
              <a:lnSpc>
                <a:spcPts val="700"/>
              </a:lnSpc>
              <a:spcBef>
                <a:spcPts val="20"/>
              </a:spcBef>
            </a:pPr>
            <a:r>
              <a:rPr lang="en-US" sz="2000" dirty="0">
                <a:latin typeface="Times New Roman" panose="02020603050405020304" pitchFamily="18" charset="0"/>
                <a:ea typeface="Times New Roman" panose="02020603050405020304" pitchFamily="18" charset="0"/>
              </a:rPr>
              <a:t> </a:t>
            </a:r>
            <a:r>
              <a:rPr lang="en-US" dirty="0">
                <a:latin typeface="Arial" panose="020B0604020202020204" pitchFamily="34" charset="0"/>
                <a:ea typeface="Arial" panose="020B0604020202020204" pitchFamily="34" charset="0"/>
              </a:rPr>
              <a:t/>
            </a:r>
            <a:br>
              <a:rPr lang="en-US" dirty="0">
                <a:latin typeface="Arial" panose="020B0604020202020204" pitchFamily="34" charset="0"/>
                <a:ea typeface="Arial" panose="020B0604020202020204" pitchFamily="34" charset="0"/>
              </a:rPr>
            </a:b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906" y="480482"/>
            <a:ext cx="1270556" cy="851403"/>
          </a:xfrm>
          <a:prstGeom prst="rect">
            <a:avLst/>
          </a:prstGeom>
        </p:spPr>
      </p:pic>
    </p:spTree>
    <p:extLst>
      <p:ext uri="{BB962C8B-B14F-4D97-AF65-F5344CB8AC3E}">
        <p14:creationId xmlns:p14="http://schemas.microsoft.com/office/powerpoint/2010/main" val="30533468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txBox="1">
            <a:spLocks noGrp="1"/>
          </p:cNvSpPr>
          <p:nvPr>
            <p:ph idx="1"/>
          </p:nvPr>
        </p:nvSpPr>
        <p:spPr>
          <a:xfrm>
            <a:off x="487760" y="296824"/>
            <a:ext cx="11029615" cy="1451679"/>
          </a:xfrm>
          <a:prstGeom prst="rect">
            <a:avLst/>
          </a:prstGeom>
          <a:noFill/>
        </p:spPr>
        <p:txBody>
          <a:bodyPr wrap="square" rtlCol="0">
            <a:spAutoFit/>
          </a:bodyPr>
          <a:lstStyle/>
          <a:p>
            <a:pPr marL="0" indent="0" algn="ctr">
              <a:buNone/>
            </a:pPr>
            <a:r>
              <a:rPr lang="en-US" sz="4000" b="1" dirty="0" smtClean="0">
                <a:solidFill>
                  <a:schemeClr val="tx1"/>
                </a:solidFill>
              </a:rPr>
              <a:t>Thank you for attention !!!</a:t>
            </a:r>
          </a:p>
          <a:p>
            <a:pPr marL="0" indent="0" algn="ctr">
              <a:buNone/>
            </a:pPr>
            <a:r>
              <a:rPr lang="en-US" sz="4000" b="1" dirty="0" smtClean="0">
                <a:solidFill>
                  <a:schemeClr val="tx1"/>
                </a:solidFill>
              </a:rPr>
              <a:t>Questions ???</a:t>
            </a:r>
            <a:endParaRPr lang="en-US" sz="4000" b="1" dirty="0">
              <a:solidFill>
                <a:schemeClr val="tx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41" y="0"/>
            <a:ext cx="1559404" cy="1044961"/>
          </a:xfrm>
          <a:prstGeom prst="rect">
            <a:avLst/>
          </a:prstGeom>
        </p:spPr>
      </p:pic>
      <p:pic>
        <p:nvPicPr>
          <p:cNvPr id="2" name="Picture 1"/>
          <p:cNvPicPr>
            <a:picLocks noChangeAspect="1"/>
          </p:cNvPicPr>
          <p:nvPr/>
        </p:nvPicPr>
        <p:blipFill rotWithShape="1">
          <a:blip r:embed="rId4"/>
          <a:srcRect l="1065" t="285" r="12112" b="30208"/>
          <a:stretch/>
        </p:blipFill>
        <p:spPr>
          <a:xfrm>
            <a:off x="702505" y="1951126"/>
            <a:ext cx="10969949" cy="4587617"/>
          </a:xfrm>
          <a:prstGeom prst="rect">
            <a:avLst/>
          </a:prstGeom>
        </p:spPr>
      </p:pic>
      <p:sp>
        <p:nvSpPr>
          <p:cNvPr id="11" name="Rectangle 3"/>
          <p:cNvSpPr>
            <a:spLocks noChangeArrowheads="1"/>
          </p:cNvSpPr>
          <p:nvPr/>
        </p:nvSpPr>
        <p:spPr bwMode="auto">
          <a:xfrm>
            <a:off x="487760" y="3619906"/>
            <a:ext cx="1139944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effectLst/>
                <a:latin typeface="Arial" panose="020B0604020202020204" pitchFamily="34" charset="0"/>
                <a:ea typeface="Times New Roman" panose="02020603050405020304" pitchFamily="18" charset="0"/>
              </a:rPr>
              <a:t> </a:t>
            </a:r>
            <a:r>
              <a:rPr kumimoji="0" lang="en-US" altLang="en-US" sz="2800" b="1" i="0" u="none" strike="noStrike" cap="none" normalizeH="0" baseline="0" dirty="0" smtClean="0">
                <a:ln>
                  <a:noFill/>
                </a:ln>
                <a:effectLst/>
                <a:latin typeface="Arial" panose="020B0604020202020204" pitchFamily="34" charset="0"/>
                <a:ea typeface="Times New Roman" panose="02020603050405020304" pitchFamily="18" charset="0"/>
              </a:rPr>
              <a:t>Zviad Bobokashvili </a:t>
            </a:r>
            <a:r>
              <a:rPr kumimoji="0" lang="en-US" altLang="en-US" sz="2800" b="0" i="0" u="none" strike="noStrike" cap="none" normalizeH="0" baseline="0" dirty="0" smtClean="0">
                <a:ln>
                  <a:noFill/>
                </a:ln>
                <a:effectLst/>
                <a:latin typeface="Arial" panose="020B0604020202020204" pitchFamily="34" charset="0"/>
                <a:ea typeface="Times New Roman" panose="02020603050405020304" pitchFamily="18" charset="0"/>
              </a:rPr>
              <a:t>– Head  of department of </a:t>
            </a:r>
            <a:r>
              <a:rPr kumimoji="0" lang="en-US" altLang="en-US" sz="2800" b="0" i="0" u="none" strike="noStrike" cap="none" normalizeH="0" baseline="0" dirty="0" smtClean="0">
                <a:ln>
                  <a:noFill/>
                </a:ln>
                <a:effectLst/>
                <a:latin typeface="Arial" panose="020B0604020202020204" pitchFamily="34" charset="0"/>
                <a:ea typeface="Times New Roman" panose="02020603050405020304" pitchFamily="18" charset="0"/>
              </a:rPr>
              <a:t>fruit crop  </a:t>
            </a:r>
            <a:r>
              <a:rPr lang="en-US" altLang="en-US" sz="2800" dirty="0" smtClean="0">
                <a:latin typeface="Arial" panose="020B0604020202020204" pitchFamily="34" charset="0"/>
                <a:ea typeface="Times New Roman" panose="02020603050405020304" pitchFamily="18" charset="0"/>
              </a:rPr>
              <a:t> research </a:t>
            </a:r>
            <a:r>
              <a:rPr lang="en-US" altLang="en-US" sz="2800" dirty="0" smtClean="0">
                <a:latin typeface="Arial" panose="020B0604020202020204" pitchFamily="34" charset="0"/>
              </a:rPr>
              <a:t>, </a:t>
            </a:r>
            <a:r>
              <a:rPr kumimoji="0" lang="en-US" altLang="en-US" sz="2800" i="0" u="none" strike="noStrike" cap="none" normalizeH="0" baseline="0" dirty="0" smtClean="0">
                <a:ln>
                  <a:noFill/>
                </a:ln>
                <a:effectLst/>
                <a:latin typeface="Arial" panose="020B0604020202020204" pitchFamily="34" charset="0"/>
                <a:ea typeface="Arial" panose="020B0604020202020204" pitchFamily="34" charset="0"/>
              </a:rPr>
              <a:t>LEPL Scientific-Research Centre of Agriculture Ministry of Agriculture Georgia,  PhD,</a:t>
            </a:r>
            <a:r>
              <a:rPr kumimoji="0" lang="en-US" altLang="en-US" sz="2800" i="0" u="none" strike="noStrike" cap="none" normalizeH="0" dirty="0" smtClean="0">
                <a:ln>
                  <a:noFill/>
                </a:ln>
                <a:effectLst/>
                <a:latin typeface="Arial" panose="020B0604020202020204" pitchFamily="34" charset="0"/>
                <a:ea typeface="Arial" panose="020B0604020202020204" pitchFamily="34" charset="0"/>
              </a:rPr>
              <a:t> </a:t>
            </a:r>
            <a:r>
              <a:rPr kumimoji="0" lang="en-US" altLang="en-US" sz="2800" i="0" u="none" strike="noStrike" cap="none" normalizeH="0" baseline="0" dirty="0" smtClean="0">
                <a:ln>
                  <a:noFill/>
                </a:ln>
                <a:effectLst/>
                <a:latin typeface="Arial" panose="020B0604020202020204" pitchFamily="34" charset="0"/>
                <a:ea typeface="Arial" panose="020B0604020202020204" pitchFamily="34" charset="0"/>
              </a:rPr>
              <a:t> associated  </a:t>
            </a:r>
            <a:r>
              <a:rPr kumimoji="0" lang="en-US" altLang="en-US" sz="2800" i="0" u="none" strike="noStrike" cap="none" normalizeH="0" baseline="0" dirty="0" smtClean="0">
                <a:ln>
                  <a:noFill/>
                </a:ln>
                <a:effectLst/>
                <a:latin typeface="Arial" panose="020B0604020202020204" pitchFamily="34" charset="0"/>
                <a:ea typeface="Arial" panose="020B0604020202020204" pitchFamily="34" charset="0"/>
              </a:rPr>
              <a:t>Professor</a:t>
            </a:r>
            <a:r>
              <a:rPr kumimoji="0" lang="en-US" altLang="en-US" sz="2800" i="0" u="none" strike="noStrike" cap="none" normalizeH="0" baseline="0" dirty="0" smtClean="0">
                <a:ln>
                  <a:noFill/>
                </a:ln>
                <a:effectLst/>
                <a:latin typeface="Arial" panose="020B0604020202020204" pitchFamily="34" charset="0"/>
                <a:ea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800" dirty="0" smtClean="0">
                <a:latin typeface="Arial" panose="020B0604020202020204" pitchFamily="34" charset="0"/>
                <a:ea typeface="Arial" panose="020B0604020202020204" pitchFamily="34" charset="0"/>
                <a:hlinkClick r:id="rId5"/>
              </a:rPr>
              <a:t>Bobokashvili@Hotmail.com</a:t>
            </a:r>
            <a:r>
              <a:rPr lang="en-US" altLang="en-US" sz="2800" dirty="0" smtClean="0">
                <a:latin typeface="Arial" panose="020B0604020202020204" pitchFamily="34" charset="0"/>
                <a:ea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i="0" u="none" strike="noStrike" cap="none" normalizeH="0" baseline="0" dirty="0">
              <a:ln>
                <a:noFill/>
              </a:ln>
              <a:solidFill>
                <a:schemeClr val="bg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i="0" u="none" strike="noStrike" cap="none" normalizeH="0" baseline="0" dirty="0" smtClean="0">
              <a:ln>
                <a:noFill/>
              </a:ln>
              <a:solidFill>
                <a:schemeClr val="bg1"/>
              </a:solidFill>
              <a:effectLst/>
              <a:latin typeface="Arial" panose="020B0604020202020204" pitchFamily="34" charset="0"/>
              <a:ea typeface="Arial" panose="020B0604020202020204" pitchFamily="34" charset="0"/>
            </a:endParaRPr>
          </a:p>
          <a:p>
            <a:pPr lvl="0" defTabSz="914400" eaLnBrk="0" fontAlgn="base" hangingPunct="0">
              <a:spcBef>
                <a:spcPct val="0"/>
              </a:spcBef>
              <a:spcAft>
                <a:spcPct val="0"/>
              </a:spcAft>
            </a:pPr>
            <a:endParaRPr kumimoji="0" lang="en-US" altLang="en-US" b="0" i="0" u="none" strike="noStrike" cap="none" normalizeH="0" baseline="0" dirty="0" smtClean="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smtClean="0">
              <a:ln>
                <a:noFill/>
              </a:ln>
              <a:solidFill>
                <a:schemeClr val="tx1"/>
              </a:solidFill>
              <a:effectLst/>
              <a:latin typeface="Arial" panose="020B0604020202020204" pitchFamily="34" charset="0"/>
            </a:endParaRPr>
          </a:p>
        </p:txBody>
      </p:sp>
      <p:pic>
        <p:nvPicPr>
          <p:cNvPr id="8" name="Picture 7" descr="11.png"/>
          <p:cNvPicPr>
            <a:picLocks noChangeAspect="1"/>
          </p:cNvPicPr>
          <p:nvPr/>
        </p:nvPicPr>
        <p:blipFill>
          <a:blip r:embed="rId6" cstate="print"/>
          <a:stretch>
            <a:fillRect/>
          </a:stretch>
        </p:blipFill>
        <p:spPr>
          <a:xfrm>
            <a:off x="10499877" y="94201"/>
            <a:ext cx="1594215" cy="928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763760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txBox="1">
            <a:spLocks noGrp="1"/>
          </p:cNvSpPr>
          <p:nvPr>
            <p:ph idx="1"/>
          </p:nvPr>
        </p:nvSpPr>
        <p:spPr>
          <a:xfrm>
            <a:off x="245533" y="1094288"/>
            <a:ext cx="11029615" cy="1200329"/>
          </a:xfrm>
          <a:prstGeom prst="rect">
            <a:avLst/>
          </a:prstGeom>
          <a:noFill/>
        </p:spPr>
        <p:txBody>
          <a:bodyPr wrap="square" rtlCol="0">
            <a:spAutoFit/>
          </a:bodyPr>
          <a:lstStyle/>
          <a:p>
            <a:pPr marL="0" indent="0" algn="ctr">
              <a:buNone/>
            </a:pPr>
            <a:r>
              <a:rPr lang="en-US" sz="3600" b="1" dirty="0" err="1" smtClean="0">
                <a:solidFill>
                  <a:schemeClr val="tx1"/>
                </a:solidFill>
              </a:rPr>
              <a:t>Importances</a:t>
            </a:r>
            <a:r>
              <a:rPr lang="en-US" sz="3600" b="1" dirty="0" smtClean="0">
                <a:solidFill>
                  <a:schemeClr val="tx1"/>
                </a:solidFill>
              </a:rPr>
              <a:t> and  </a:t>
            </a:r>
            <a:r>
              <a:rPr lang="en-US" sz="3600" b="1" dirty="0" err="1" smtClean="0">
                <a:solidFill>
                  <a:schemeClr val="tx1"/>
                </a:solidFill>
              </a:rPr>
              <a:t>prospectives</a:t>
            </a:r>
            <a:r>
              <a:rPr lang="en-US" sz="3600" b="1" dirty="0" smtClean="0">
                <a:solidFill>
                  <a:schemeClr val="tx1"/>
                </a:solidFill>
              </a:rPr>
              <a:t>  of </a:t>
            </a:r>
            <a:r>
              <a:rPr lang="en-US" sz="3600" b="1" dirty="0" smtClean="0">
                <a:solidFill>
                  <a:schemeClr val="tx1"/>
                </a:solidFill>
              </a:rPr>
              <a:t>olive (</a:t>
            </a:r>
            <a:r>
              <a:rPr lang="en-US" sz="3600" b="1" i="1" dirty="0" err="1" smtClean="0">
                <a:solidFill>
                  <a:schemeClr val="tx1"/>
                </a:solidFill>
              </a:rPr>
              <a:t>Olea</a:t>
            </a:r>
            <a:r>
              <a:rPr lang="en-US" sz="3600" b="1" i="1" dirty="0" smtClean="0">
                <a:solidFill>
                  <a:schemeClr val="tx1"/>
                </a:solidFill>
              </a:rPr>
              <a:t> </a:t>
            </a:r>
            <a:r>
              <a:rPr lang="en-US" sz="3600" b="1" i="1" dirty="0" err="1" smtClean="0">
                <a:solidFill>
                  <a:schemeClr val="tx1"/>
                </a:solidFill>
              </a:rPr>
              <a:t>europaea</a:t>
            </a:r>
            <a:r>
              <a:rPr lang="en-US" sz="3600" b="1" i="1" dirty="0" smtClean="0">
                <a:solidFill>
                  <a:schemeClr val="tx1"/>
                </a:solidFill>
              </a:rPr>
              <a:t> </a:t>
            </a:r>
            <a:r>
              <a:rPr lang="en-US" sz="3600" b="1" dirty="0" err="1" smtClean="0">
                <a:solidFill>
                  <a:schemeClr val="tx1"/>
                </a:solidFill>
              </a:rPr>
              <a:t>s.l</a:t>
            </a:r>
            <a:r>
              <a:rPr lang="en-US" sz="3600" b="1" dirty="0" smtClean="0">
                <a:solidFill>
                  <a:schemeClr val="tx1"/>
                </a:solidFill>
              </a:rPr>
              <a:t>)</a:t>
            </a:r>
            <a:r>
              <a:rPr lang="en-US" sz="3600" b="1" i="1" dirty="0" smtClean="0">
                <a:solidFill>
                  <a:schemeClr val="tx1"/>
                </a:solidFill>
              </a:rPr>
              <a:t> </a:t>
            </a:r>
            <a:r>
              <a:rPr lang="en-US" sz="3600" b="1" dirty="0" smtClean="0">
                <a:solidFill>
                  <a:schemeClr val="tx1"/>
                </a:solidFill>
              </a:rPr>
              <a:t>culture </a:t>
            </a:r>
            <a:r>
              <a:rPr lang="en-US" sz="3600" b="1" dirty="0">
                <a:solidFill>
                  <a:schemeClr val="tx1"/>
                </a:solidFill>
              </a:rPr>
              <a:t>in Georgia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533" y="137586"/>
            <a:ext cx="1559404" cy="1044961"/>
          </a:xfrm>
          <a:prstGeom prst="rect">
            <a:avLst/>
          </a:prstGeom>
        </p:spPr>
      </p:pic>
      <p:pic>
        <p:nvPicPr>
          <p:cNvPr id="8" name="Picture 7" descr="11.png"/>
          <p:cNvPicPr>
            <a:picLocks noChangeAspect="1"/>
          </p:cNvPicPr>
          <p:nvPr/>
        </p:nvPicPr>
        <p:blipFill>
          <a:blip r:embed="rId4" cstate="print"/>
          <a:stretch>
            <a:fillRect/>
          </a:stretch>
        </p:blipFill>
        <p:spPr>
          <a:xfrm>
            <a:off x="9546553" y="137586"/>
            <a:ext cx="1728595" cy="1006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2" descr="International olive council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3510" y="94591"/>
            <a:ext cx="3171825" cy="11049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7657" y="94591"/>
            <a:ext cx="2043133" cy="1133565"/>
          </a:xfrm>
          <a:prstGeom prst="rect">
            <a:avLst/>
          </a:prstGeom>
        </p:spPr>
      </p:pic>
      <p:sp>
        <p:nvSpPr>
          <p:cNvPr id="9" name="Content Placeholder 5"/>
          <p:cNvSpPr txBox="1">
            <a:spLocks/>
          </p:cNvSpPr>
          <p:nvPr/>
        </p:nvSpPr>
        <p:spPr>
          <a:xfrm>
            <a:off x="245532" y="2778761"/>
            <a:ext cx="11029615" cy="1451679"/>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r>
              <a:rPr lang="en-US" sz="4000" b="1" dirty="0" smtClean="0">
                <a:solidFill>
                  <a:schemeClr val="tx1"/>
                </a:solidFill>
              </a:rPr>
              <a:t>Thank you for attention !!!</a:t>
            </a:r>
          </a:p>
          <a:p>
            <a:pPr marL="0" indent="0" algn="ctr">
              <a:buFont typeface="Arial" panose="020B0604020202020204" pitchFamily="34" charset="0"/>
              <a:buNone/>
            </a:pPr>
            <a:r>
              <a:rPr lang="en-US" sz="4000" b="1" dirty="0" smtClean="0">
                <a:solidFill>
                  <a:schemeClr val="tx1"/>
                </a:solidFill>
              </a:rPr>
              <a:t>Questions ???</a:t>
            </a:r>
            <a:endParaRPr lang="en-US" sz="4000" b="1" dirty="0">
              <a:solidFill>
                <a:schemeClr val="tx1"/>
              </a:solidFill>
            </a:endParaRPr>
          </a:p>
        </p:txBody>
      </p:sp>
      <p:sp>
        <p:nvSpPr>
          <p:cNvPr id="10" name="Rectangle 3"/>
          <p:cNvSpPr>
            <a:spLocks noChangeArrowheads="1"/>
          </p:cNvSpPr>
          <p:nvPr/>
        </p:nvSpPr>
        <p:spPr bwMode="auto">
          <a:xfrm>
            <a:off x="245532" y="4537724"/>
            <a:ext cx="1139944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effectLst/>
                <a:latin typeface="Arial" panose="020B0604020202020204" pitchFamily="34" charset="0"/>
                <a:ea typeface="Times New Roman" panose="02020603050405020304" pitchFamily="18" charset="0"/>
              </a:rPr>
              <a:t> </a:t>
            </a:r>
            <a:r>
              <a:rPr kumimoji="0" lang="en-US" altLang="en-US" sz="2800" b="1" i="0" u="none" strike="noStrike" cap="none" normalizeH="0" baseline="0" dirty="0" smtClean="0">
                <a:ln>
                  <a:noFill/>
                </a:ln>
                <a:effectLst/>
                <a:latin typeface="Arial" panose="020B0604020202020204" pitchFamily="34" charset="0"/>
                <a:ea typeface="Times New Roman" panose="02020603050405020304" pitchFamily="18" charset="0"/>
              </a:rPr>
              <a:t>Zviad Bobokashvili </a:t>
            </a:r>
            <a:r>
              <a:rPr kumimoji="0" lang="en-US" altLang="en-US" sz="2800" b="0" i="0" u="none" strike="noStrike" cap="none" normalizeH="0" baseline="0" dirty="0" smtClean="0">
                <a:ln>
                  <a:noFill/>
                </a:ln>
                <a:effectLst/>
                <a:latin typeface="Arial" panose="020B0604020202020204" pitchFamily="34" charset="0"/>
                <a:ea typeface="Times New Roman" panose="02020603050405020304" pitchFamily="18" charset="0"/>
              </a:rPr>
              <a:t>– Head  of department of </a:t>
            </a:r>
            <a:r>
              <a:rPr kumimoji="0" lang="en-US" altLang="en-US" sz="2800" b="0" i="0" u="none" strike="noStrike" cap="none" normalizeH="0" baseline="0" dirty="0" smtClean="0">
                <a:ln>
                  <a:noFill/>
                </a:ln>
                <a:effectLst/>
                <a:latin typeface="Arial" panose="020B0604020202020204" pitchFamily="34" charset="0"/>
                <a:ea typeface="Times New Roman" panose="02020603050405020304" pitchFamily="18" charset="0"/>
              </a:rPr>
              <a:t>fruit crop  </a:t>
            </a:r>
            <a:r>
              <a:rPr lang="en-US" altLang="en-US" sz="2800" dirty="0" smtClean="0">
                <a:latin typeface="Arial" panose="020B0604020202020204" pitchFamily="34" charset="0"/>
                <a:ea typeface="Times New Roman" panose="02020603050405020304" pitchFamily="18" charset="0"/>
              </a:rPr>
              <a:t> research </a:t>
            </a:r>
            <a:r>
              <a:rPr lang="en-US" altLang="en-US" sz="2800" dirty="0" smtClean="0">
                <a:latin typeface="Arial" panose="020B0604020202020204" pitchFamily="34" charset="0"/>
              </a:rPr>
              <a:t>, </a:t>
            </a:r>
            <a:r>
              <a:rPr kumimoji="0" lang="en-US" altLang="en-US" sz="2800" i="0" u="none" strike="noStrike" cap="none" normalizeH="0" baseline="0" dirty="0" smtClean="0">
                <a:ln>
                  <a:noFill/>
                </a:ln>
                <a:effectLst/>
                <a:latin typeface="Arial" panose="020B0604020202020204" pitchFamily="34" charset="0"/>
                <a:ea typeface="Arial" panose="020B0604020202020204" pitchFamily="34" charset="0"/>
              </a:rPr>
              <a:t>LEPL Scientific-Research Centre of Agriculture Ministry of Agriculture Georgia,  PhD,</a:t>
            </a:r>
            <a:r>
              <a:rPr kumimoji="0" lang="en-US" altLang="en-US" sz="2800" i="0" u="none" strike="noStrike" cap="none" normalizeH="0" dirty="0" smtClean="0">
                <a:ln>
                  <a:noFill/>
                </a:ln>
                <a:effectLst/>
                <a:latin typeface="Arial" panose="020B0604020202020204" pitchFamily="34" charset="0"/>
                <a:ea typeface="Arial" panose="020B0604020202020204" pitchFamily="34" charset="0"/>
              </a:rPr>
              <a:t> </a:t>
            </a:r>
            <a:r>
              <a:rPr kumimoji="0" lang="en-US" altLang="en-US" sz="2800" i="0" u="none" strike="noStrike" cap="none" normalizeH="0" baseline="0" dirty="0" smtClean="0">
                <a:ln>
                  <a:noFill/>
                </a:ln>
                <a:effectLst/>
                <a:latin typeface="Arial" panose="020B0604020202020204" pitchFamily="34" charset="0"/>
                <a:ea typeface="Arial" panose="020B0604020202020204" pitchFamily="34" charset="0"/>
              </a:rPr>
              <a:t> associated  </a:t>
            </a:r>
            <a:r>
              <a:rPr kumimoji="0" lang="en-US" altLang="en-US" sz="2800" i="0" u="none" strike="noStrike" cap="none" normalizeH="0" baseline="0" dirty="0" smtClean="0">
                <a:ln>
                  <a:noFill/>
                </a:ln>
                <a:effectLst/>
                <a:latin typeface="Arial" panose="020B0604020202020204" pitchFamily="34" charset="0"/>
                <a:ea typeface="Arial" panose="020B0604020202020204" pitchFamily="34" charset="0"/>
              </a:rPr>
              <a:t>Professor</a:t>
            </a:r>
            <a:r>
              <a:rPr kumimoji="0" lang="en-US" altLang="en-US" sz="2800" i="0" u="none" strike="noStrike" cap="none" normalizeH="0" baseline="0" dirty="0" smtClean="0">
                <a:ln>
                  <a:noFill/>
                </a:ln>
                <a:effectLst/>
                <a:latin typeface="Arial" panose="020B0604020202020204" pitchFamily="34" charset="0"/>
                <a:ea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800" dirty="0" smtClean="0">
                <a:latin typeface="Arial" panose="020B0604020202020204" pitchFamily="34" charset="0"/>
                <a:ea typeface="Arial" panose="020B0604020202020204" pitchFamily="34" charset="0"/>
                <a:hlinkClick r:id="rId7"/>
              </a:rPr>
              <a:t>Bobokashvili@Hotmail.com</a:t>
            </a:r>
            <a:r>
              <a:rPr lang="en-US" altLang="en-US" sz="2800" dirty="0" smtClean="0">
                <a:latin typeface="Arial" panose="020B0604020202020204" pitchFamily="34" charset="0"/>
                <a:ea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i="0" u="none" strike="noStrike" cap="none" normalizeH="0" baseline="0" dirty="0">
              <a:ln>
                <a:noFill/>
              </a:ln>
              <a:solidFill>
                <a:schemeClr val="bg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i="0" u="none" strike="noStrike" cap="none" normalizeH="0" baseline="0" dirty="0" smtClean="0">
              <a:ln>
                <a:noFill/>
              </a:ln>
              <a:solidFill>
                <a:schemeClr val="bg1"/>
              </a:solidFill>
              <a:effectLst/>
              <a:latin typeface="Arial" panose="020B0604020202020204" pitchFamily="34" charset="0"/>
              <a:ea typeface="Arial" panose="020B0604020202020204" pitchFamily="34" charset="0"/>
            </a:endParaRPr>
          </a:p>
          <a:p>
            <a:pPr lvl="0" defTabSz="914400" eaLnBrk="0" fontAlgn="base" hangingPunct="0">
              <a:spcBef>
                <a:spcPct val="0"/>
              </a:spcBef>
              <a:spcAft>
                <a:spcPct val="0"/>
              </a:spcAft>
            </a:pPr>
            <a:endParaRPr kumimoji="0" lang="en-US" altLang="en-US" b="0" i="0" u="none" strike="noStrike" cap="none" normalizeH="0" baseline="0" dirty="0" smtClean="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607859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2700" y="421716"/>
            <a:ext cx="7729728" cy="1188720"/>
          </a:xfrm>
        </p:spPr>
        <p:txBody>
          <a:bodyPr>
            <a:noAutofit/>
          </a:bodyPr>
          <a:lstStyle/>
          <a:p>
            <a:pPr algn="ctr"/>
            <a:r>
              <a:rPr lang="en-US" sz="4000" b="1" dirty="0"/>
              <a:t>Agriculture of Georgia</a:t>
            </a:r>
          </a:p>
        </p:txBody>
      </p:sp>
      <p:sp>
        <p:nvSpPr>
          <p:cNvPr id="3" name="Content Placeholder 2"/>
          <p:cNvSpPr>
            <a:spLocks noGrp="1"/>
          </p:cNvSpPr>
          <p:nvPr>
            <p:ph idx="1"/>
          </p:nvPr>
        </p:nvSpPr>
        <p:spPr>
          <a:xfrm>
            <a:off x="144379" y="1847467"/>
            <a:ext cx="7411453" cy="5010533"/>
          </a:xfrm>
        </p:spPr>
        <p:txBody>
          <a:bodyPr>
            <a:normAutofit fontScale="92500" lnSpcReduction="20000"/>
          </a:bodyPr>
          <a:lstStyle/>
          <a:p>
            <a:pPr>
              <a:buFont typeface="Wingdings" panose="05000000000000000000" pitchFamily="2" charset="2"/>
              <a:buChar char="q"/>
            </a:pPr>
            <a:r>
              <a:rPr lang="en-US" sz="2800" b="1" dirty="0" smtClean="0"/>
              <a:t>Traditionally</a:t>
            </a:r>
            <a:r>
              <a:rPr lang="en-US" sz="2800" b="1" dirty="0"/>
              <a:t>, Georgia </a:t>
            </a:r>
            <a:r>
              <a:rPr lang="en-US" sz="2800" b="1" dirty="0" smtClean="0"/>
              <a:t>has rich  agricultural History and  traditions</a:t>
            </a:r>
            <a:endParaRPr lang="en-US" sz="2800" b="1" dirty="0" smtClean="0"/>
          </a:p>
          <a:p>
            <a:pPr>
              <a:buFont typeface="Wingdings" panose="05000000000000000000" pitchFamily="2" charset="2"/>
              <a:buChar char="q"/>
            </a:pPr>
            <a:r>
              <a:rPr lang="en-US" sz="2800" b="1" dirty="0" smtClean="0"/>
              <a:t>There </a:t>
            </a:r>
            <a:r>
              <a:rPr lang="en-US" sz="2800" b="1" dirty="0"/>
              <a:t>are 12 different climate zones and 49 soil </a:t>
            </a:r>
            <a:r>
              <a:rPr lang="en-US" sz="2800" b="1" dirty="0" smtClean="0"/>
              <a:t>types.</a:t>
            </a:r>
          </a:p>
          <a:p>
            <a:pPr>
              <a:buFont typeface="Wingdings" panose="05000000000000000000" pitchFamily="2" charset="2"/>
              <a:buChar char="q"/>
            </a:pPr>
            <a:r>
              <a:rPr lang="en-US" sz="2800" b="1" dirty="0" smtClean="0"/>
              <a:t>They </a:t>
            </a:r>
            <a:r>
              <a:rPr lang="en-US" sz="2800" b="1" dirty="0"/>
              <a:t>tend to be quite fertile and rather easily </a:t>
            </a:r>
            <a:r>
              <a:rPr lang="en-US" sz="2800" b="1" dirty="0" smtClean="0"/>
              <a:t>handled.</a:t>
            </a:r>
          </a:p>
          <a:p>
            <a:pPr>
              <a:buFont typeface="Wingdings" panose="05000000000000000000" pitchFamily="2" charset="2"/>
              <a:buChar char="q"/>
            </a:pPr>
            <a:r>
              <a:rPr lang="en-US" sz="2800" b="1" dirty="0" smtClean="0"/>
              <a:t>Agriculture </a:t>
            </a:r>
            <a:r>
              <a:rPr lang="en-US" sz="2800" b="1" dirty="0"/>
              <a:t>accounts for </a:t>
            </a:r>
            <a:r>
              <a:rPr lang="en-US" sz="2800" b="1" dirty="0" smtClean="0"/>
              <a:t>8.3 - 9.2</a:t>
            </a:r>
            <a:r>
              <a:rPr lang="en-US" sz="2800" b="1" dirty="0"/>
              <a:t>% of GDP and </a:t>
            </a:r>
            <a:r>
              <a:rPr lang="en-US" sz="2800" b="1" dirty="0" smtClean="0"/>
              <a:t> 16-17.5</a:t>
            </a:r>
            <a:r>
              <a:rPr lang="en-US" sz="2800" b="1" dirty="0"/>
              <a:t>% of the trade </a:t>
            </a:r>
            <a:r>
              <a:rPr lang="en-US" sz="2800" b="1" dirty="0" smtClean="0"/>
              <a:t>volume.</a:t>
            </a:r>
          </a:p>
          <a:p>
            <a:pPr>
              <a:buFont typeface="Wingdings" panose="05000000000000000000" pitchFamily="2" charset="2"/>
              <a:buChar char="q"/>
            </a:pPr>
            <a:r>
              <a:rPr lang="en-US" sz="2800" b="1" dirty="0" smtClean="0">
                <a:latin typeface="Arial" panose="020B0604020202020204" pitchFamily="34" charset="0"/>
                <a:ea typeface="Arial" panose="020B0604020202020204" pitchFamily="34" charset="0"/>
              </a:rPr>
              <a:t>A</a:t>
            </a:r>
            <a:r>
              <a:rPr lang="en-US" sz="2800" b="1" spc="-40" dirty="0" smtClean="0">
                <a:latin typeface="Arial" panose="020B0604020202020204" pitchFamily="34" charset="0"/>
                <a:ea typeface="Arial" panose="020B0604020202020204" pitchFamily="34" charset="0"/>
              </a:rPr>
              <a:t> </a:t>
            </a:r>
            <a:r>
              <a:rPr lang="en-US" sz="2800" b="1" spc="5" dirty="0">
                <a:latin typeface="Arial" panose="020B0604020202020204" pitchFamily="34" charset="0"/>
                <a:ea typeface="Arial" panose="020B0604020202020204" pitchFamily="34" charset="0"/>
              </a:rPr>
              <a:t>l</a:t>
            </a:r>
            <a:r>
              <a:rPr lang="en-US" sz="2800" b="1" dirty="0">
                <a:latin typeface="Arial" panose="020B0604020202020204" pitchFamily="34" charset="0"/>
                <a:ea typeface="Arial" panose="020B0604020202020204" pitchFamily="34" charset="0"/>
              </a:rPr>
              <a:t>o</a:t>
            </a:r>
            <a:r>
              <a:rPr lang="en-US" sz="2800" b="1" spc="-10" dirty="0">
                <a:latin typeface="Arial" panose="020B0604020202020204" pitchFamily="34" charset="0"/>
                <a:ea typeface="Arial" panose="020B0604020202020204" pitchFamily="34" charset="0"/>
              </a:rPr>
              <a:t>n</a:t>
            </a:r>
            <a:r>
              <a:rPr lang="en-US" sz="2800" b="1" dirty="0">
                <a:latin typeface="Arial" panose="020B0604020202020204" pitchFamily="34" charset="0"/>
                <a:ea typeface="Arial" panose="020B0604020202020204" pitchFamily="34" charset="0"/>
              </a:rPr>
              <a:t>g </a:t>
            </a:r>
            <a:r>
              <a:rPr lang="en-US" sz="2800" b="1" spc="70" dirty="0">
                <a:latin typeface="Arial" panose="020B0604020202020204" pitchFamily="34" charset="0"/>
                <a:ea typeface="Arial" panose="020B0604020202020204" pitchFamily="34" charset="0"/>
              </a:rPr>
              <a:t> </a:t>
            </a:r>
            <a:r>
              <a:rPr lang="en-US" sz="2800" b="1" spc="-65" dirty="0">
                <a:latin typeface="Arial" panose="020B0604020202020204" pitchFamily="34" charset="0"/>
                <a:ea typeface="Arial" panose="020B0604020202020204" pitchFamily="34" charset="0"/>
              </a:rPr>
              <a:t>T</a:t>
            </a:r>
            <a:r>
              <a:rPr lang="en-US" sz="2800" b="1" dirty="0">
                <a:latin typeface="Arial" panose="020B0604020202020204" pitchFamily="34" charset="0"/>
                <a:ea typeface="Arial" panose="020B0604020202020204" pitchFamily="34" charset="0"/>
              </a:rPr>
              <a:t>radit</a:t>
            </a:r>
            <a:r>
              <a:rPr lang="en-US" sz="2800" b="1" spc="10" dirty="0">
                <a:latin typeface="Arial" panose="020B0604020202020204" pitchFamily="34" charset="0"/>
                <a:ea typeface="Arial" panose="020B0604020202020204" pitchFamily="34" charset="0"/>
              </a:rPr>
              <a:t>i</a:t>
            </a:r>
            <a:r>
              <a:rPr lang="en-US" sz="2800" b="1" dirty="0">
                <a:latin typeface="Arial" panose="020B0604020202020204" pitchFamily="34" charset="0"/>
                <a:ea typeface="Arial" panose="020B0604020202020204" pitchFamily="34" charset="0"/>
              </a:rPr>
              <a:t>on</a:t>
            </a:r>
            <a:r>
              <a:rPr lang="en-US" sz="2800" b="1" spc="-10" dirty="0">
                <a:latin typeface="Arial" panose="020B0604020202020204" pitchFamily="34" charset="0"/>
                <a:ea typeface="Arial" panose="020B0604020202020204" pitchFamily="34" charset="0"/>
              </a:rPr>
              <a:t> </a:t>
            </a:r>
            <a:r>
              <a:rPr lang="en-US" sz="2800" b="1" dirty="0">
                <a:latin typeface="Arial" panose="020B0604020202020204" pitchFamily="34" charset="0"/>
                <a:ea typeface="Arial" panose="020B0604020202020204" pitchFamily="34" charset="0"/>
              </a:rPr>
              <a:t>of</a:t>
            </a:r>
            <a:r>
              <a:rPr lang="en-US" sz="2800" b="1" spc="35" dirty="0">
                <a:latin typeface="Arial" panose="020B0604020202020204" pitchFamily="34" charset="0"/>
                <a:ea typeface="Arial" panose="020B0604020202020204" pitchFamily="34" charset="0"/>
              </a:rPr>
              <a:t> </a:t>
            </a:r>
            <a:r>
              <a:rPr lang="en-US" sz="2800" b="1" spc="5" dirty="0" smtClean="0">
                <a:latin typeface="Arial" panose="020B0604020202020204" pitchFamily="34" charset="0"/>
                <a:ea typeface="Arial" panose="020B0604020202020204" pitchFamily="34" charset="0"/>
              </a:rPr>
              <a:t>Wi</a:t>
            </a:r>
            <a:r>
              <a:rPr lang="en-US" sz="2800" b="1" dirty="0" smtClean="0">
                <a:latin typeface="Arial" panose="020B0604020202020204" pitchFamily="34" charset="0"/>
                <a:ea typeface="Arial" panose="020B0604020202020204" pitchFamily="34" charset="0"/>
              </a:rPr>
              <a:t>ne,  </a:t>
            </a:r>
            <a:r>
              <a:rPr lang="en-US" sz="2800" b="1" dirty="0">
                <a:latin typeface="Arial" panose="020B0604020202020204" pitchFamily="34" charset="0"/>
                <a:ea typeface="Arial" panose="020B0604020202020204" pitchFamily="34" charset="0"/>
              </a:rPr>
              <a:t>C</a:t>
            </a:r>
            <a:r>
              <a:rPr lang="en-US" sz="2800" b="1" spc="5" dirty="0">
                <a:latin typeface="Arial" panose="020B0604020202020204" pitchFamily="34" charset="0"/>
                <a:ea typeface="Arial" panose="020B0604020202020204" pitchFamily="34" charset="0"/>
              </a:rPr>
              <a:t>i</a:t>
            </a:r>
            <a:r>
              <a:rPr lang="en-US" sz="2800" b="1" dirty="0">
                <a:latin typeface="Arial" panose="020B0604020202020204" pitchFamily="34" charset="0"/>
                <a:ea typeface="Arial" panose="020B0604020202020204" pitchFamily="34" charset="0"/>
              </a:rPr>
              <a:t>tru</a:t>
            </a:r>
            <a:r>
              <a:rPr lang="en-US" sz="2800" b="1" spc="15" dirty="0">
                <a:latin typeface="Arial" panose="020B0604020202020204" pitchFamily="34" charset="0"/>
                <a:ea typeface="Arial" panose="020B0604020202020204" pitchFamily="34" charset="0"/>
              </a:rPr>
              <a:t>s</a:t>
            </a:r>
            <a:r>
              <a:rPr lang="en-US" sz="2800" b="1" dirty="0">
                <a:latin typeface="Arial" panose="020B0604020202020204" pitchFamily="34" charset="0"/>
                <a:ea typeface="Arial" panose="020B0604020202020204" pitchFamily="34" charset="0"/>
              </a:rPr>
              <a:t>,</a:t>
            </a:r>
            <a:r>
              <a:rPr lang="en-US" sz="2800" b="1" spc="25" dirty="0">
                <a:latin typeface="Arial" panose="020B0604020202020204" pitchFamily="34" charset="0"/>
                <a:ea typeface="Arial" panose="020B0604020202020204" pitchFamily="34" charset="0"/>
              </a:rPr>
              <a:t> </a:t>
            </a:r>
            <a:r>
              <a:rPr lang="en-US" sz="2800" b="1" spc="5" dirty="0">
                <a:latin typeface="Arial" panose="020B0604020202020204" pitchFamily="34" charset="0"/>
                <a:ea typeface="Arial" panose="020B0604020202020204" pitchFamily="34" charset="0"/>
              </a:rPr>
              <a:t>G</a:t>
            </a:r>
            <a:r>
              <a:rPr lang="en-US" sz="2800" b="1" dirty="0">
                <a:latin typeface="Arial" panose="020B0604020202020204" pitchFamily="34" charset="0"/>
                <a:ea typeface="Arial" panose="020B0604020202020204" pitchFamily="34" charset="0"/>
              </a:rPr>
              <a:t>rap</a:t>
            </a:r>
            <a:r>
              <a:rPr lang="en-US" sz="2800" b="1" spc="10" dirty="0">
                <a:latin typeface="Arial" panose="020B0604020202020204" pitchFamily="34" charset="0"/>
                <a:ea typeface="Arial" panose="020B0604020202020204" pitchFamily="34" charset="0"/>
              </a:rPr>
              <a:t>e</a:t>
            </a:r>
            <a:r>
              <a:rPr lang="en-US" sz="2800" b="1" dirty="0">
                <a:latin typeface="Arial" panose="020B0604020202020204" pitchFamily="34" charset="0"/>
                <a:ea typeface="Arial" panose="020B0604020202020204" pitchFamily="34" charset="0"/>
              </a:rPr>
              <a:t>,</a:t>
            </a:r>
            <a:r>
              <a:rPr lang="en-US" sz="2800" b="1" spc="10" dirty="0">
                <a:latin typeface="Arial" panose="020B0604020202020204" pitchFamily="34" charset="0"/>
                <a:ea typeface="Arial" panose="020B0604020202020204" pitchFamily="34" charset="0"/>
              </a:rPr>
              <a:t> </a:t>
            </a:r>
            <a:r>
              <a:rPr lang="en-US" sz="2800" b="1" spc="-185" dirty="0">
                <a:latin typeface="Arial" panose="020B0604020202020204" pitchFamily="34" charset="0"/>
                <a:ea typeface="Arial" panose="020B0604020202020204" pitchFamily="34" charset="0"/>
              </a:rPr>
              <a:t>T</a:t>
            </a:r>
            <a:r>
              <a:rPr lang="en-US" sz="2800" b="1" dirty="0">
                <a:latin typeface="Arial" panose="020B0604020202020204" pitchFamily="34" charset="0"/>
                <a:ea typeface="Arial" panose="020B0604020202020204" pitchFamily="34" charset="0"/>
              </a:rPr>
              <a:t>e</a:t>
            </a:r>
            <a:r>
              <a:rPr lang="en-US" sz="2800" b="1" spc="10" dirty="0">
                <a:latin typeface="Arial" panose="020B0604020202020204" pitchFamily="34" charset="0"/>
                <a:ea typeface="Arial" panose="020B0604020202020204" pitchFamily="34" charset="0"/>
              </a:rPr>
              <a:t>a</a:t>
            </a:r>
            <a:r>
              <a:rPr lang="en-US" sz="2800" b="1" dirty="0">
                <a:latin typeface="Arial" panose="020B0604020202020204" pitchFamily="34" charset="0"/>
                <a:ea typeface="Arial" panose="020B0604020202020204" pitchFamily="34" charset="0"/>
              </a:rPr>
              <a:t>,</a:t>
            </a:r>
            <a:r>
              <a:rPr lang="en-US" sz="2800" b="1" spc="20" dirty="0">
                <a:latin typeface="Arial" panose="020B0604020202020204" pitchFamily="34" charset="0"/>
                <a:ea typeface="Arial" panose="020B0604020202020204" pitchFamily="34" charset="0"/>
              </a:rPr>
              <a:t> </a:t>
            </a:r>
            <a:r>
              <a:rPr lang="en-US" sz="2800" b="1" dirty="0">
                <a:latin typeface="Arial" panose="020B0604020202020204" pitchFamily="34" charset="0"/>
                <a:ea typeface="Arial" panose="020B0604020202020204" pitchFamily="34" charset="0"/>
              </a:rPr>
              <a:t>Nu</a:t>
            </a:r>
            <a:r>
              <a:rPr lang="en-US" sz="2800" b="1" spc="10" dirty="0">
                <a:latin typeface="Arial" panose="020B0604020202020204" pitchFamily="34" charset="0"/>
                <a:ea typeface="Arial" panose="020B0604020202020204" pitchFamily="34" charset="0"/>
              </a:rPr>
              <a:t>t</a:t>
            </a:r>
            <a:r>
              <a:rPr lang="en-US" sz="2800" b="1" spc="5" dirty="0">
                <a:latin typeface="Arial" panose="020B0604020202020204" pitchFamily="34" charset="0"/>
                <a:ea typeface="Arial" panose="020B0604020202020204" pitchFamily="34" charset="0"/>
              </a:rPr>
              <a:t>s</a:t>
            </a:r>
            <a:r>
              <a:rPr lang="en-US" sz="2800" b="1" dirty="0">
                <a:latin typeface="Arial" panose="020B0604020202020204" pitchFamily="34" charset="0"/>
                <a:ea typeface="Arial" panose="020B0604020202020204" pitchFamily="34" charset="0"/>
              </a:rPr>
              <a:t>,</a:t>
            </a:r>
            <a:r>
              <a:rPr lang="en-US" sz="2800" b="1" spc="15" dirty="0">
                <a:latin typeface="Arial" panose="020B0604020202020204" pitchFamily="34" charset="0"/>
                <a:ea typeface="Arial" panose="020B0604020202020204" pitchFamily="34" charset="0"/>
              </a:rPr>
              <a:t> </a:t>
            </a:r>
            <a:r>
              <a:rPr lang="en-US" sz="2800" b="1" spc="10" dirty="0">
                <a:latin typeface="Arial" panose="020B0604020202020204" pitchFamily="34" charset="0"/>
                <a:ea typeface="Arial" panose="020B0604020202020204" pitchFamily="34" charset="0"/>
              </a:rPr>
              <a:t>F</a:t>
            </a:r>
            <a:r>
              <a:rPr lang="en-US" sz="2800" b="1" dirty="0">
                <a:latin typeface="Arial" panose="020B0604020202020204" pitchFamily="34" charset="0"/>
                <a:ea typeface="Arial" panose="020B0604020202020204" pitchFamily="34" charset="0"/>
              </a:rPr>
              <a:t>ruits and</a:t>
            </a:r>
            <a:r>
              <a:rPr lang="en-US" sz="2800" b="1" spc="-25" dirty="0">
                <a:latin typeface="Arial" panose="020B0604020202020204" pitchFamily="34" charset="0"/>
                <a:ea typeface="Arial" panose="020B0604020202020204" pitchFamily="34" charset="0"/>
              </a:rPr>
              <a:t> </a:t>
            </a:r>
            <a:r>
              <a:rPr lang="en-US" sz="2800" b="1" spc="-80" dirty="0">
                <a:latin typeface="Arial" panose="020B0604020202020204" pitchFamily="34" charset="0"/>
                <a:ea typeface="Arial" panose="020B0604020202020204" pitchFamily="34" charset="0"/>
              </a:rPr>
              <a:t>V</a:t>
            </a:r>
            <a:r>
              <a:rPr lang="en-US" sz="2800" b="1" dirty="0">
                <a:latin typeface="Arial" panose="020B0604020202020204" pitchFamily="34" charset="0"/>
                <a:ea typeface="Arial" panose="020B0604020202020204" pitchFamily="34" charset="0"/>
              </a:rPr>
              <a:t>egetab</a:t>
            </a:r>
            <a:r>
              <a:rPr lang="en-US" sz="2800" b="1" spc="10" dirty="0">
                <a:latin typeface="Arial" panose="020B0604020202020204" pitchFamily="34" charset="0"/>
                <a:ea typeface="Arial" panose="020B0604020202020204" pitchFamily="34" charset="0"/>
              </a:rPr>
              <a:t>l</a:t>
            </a:r>
            <a:r>
              <a:rPr lang="en-US" sz="2800" b="1" dirty="0">
                <a:latin typeface="Arial" panose="020B0604020202020204" pitchFamily="34" charset="0"/>
                <a:ea typeface="Arial" panose="020B0604020202020204" pitchFamily="34" charset="0"/>
              </a:rPr>
              <a:t>es</a:t>
            </a:r>
            <a:r>
              <a:rPr lang="en-US" sz="2800" b="1" spc="-80" dirty="0">
                <a:latin typeface="Arial" panose="020B0604020202020204" pitchFamily="34" charset="0"/>
                <a:ea typeface="Arial" panose="020B0604020202020204" pitchFamily="34" charset="0"/>
              </a:rPr>
              <a:t> </a:t>
            </a:r>
            <a:r>
              <a:rPr lang="en-US" sz="2800" b="1" dirty="0">
                <a:latin typeface="Arial" panose="020B0604020202020204" pitchFamily="34" charset="0"/>
                <a:ea typeface="Arial" panose="020B0604020202020204" pitchFamily="34" charset="0"/>
              </a:rPr>
              <a:t>produ</a:t>
            </a:r>
            <a:r>
              <a:rPr lang="en-US" sz="2800" b="1" spc="5" dirty="0">
                <a:latin typeface="Arial" panose="020B0604020202020204" pitchFamily="34" charset="0"/>
                <a:ea typeface="Arial" panose="020B0604020202020204" pitchFamily="34" charset="0"/>
              </a:rPr>
              <a:t>c</a:t>
            </a:r>
            <a:r>
              <a:rPr lang="en-US" sz="2800" b="1" dirty="0">
                <a:latin typeface="Arial" panose="020B0604020202020204" pitchFamily="34" charset="0"/>
                <a:ea typeface="Arial" panose="020B0604020202020204" pitchFamily="34" charset="0"/>
              </a:rPr>
              <a:t>t</a:t>
            </a:r>
            <a:r>
              <a:rPr lang="en-US" sz="2800" b="1" spc="5" dirty="0">
                <a:latin typeface="Arial" panose="020B0604020202020204" pitchFamily="34" charset="0"/>
                <a:ea typeface="Arial" panose="020B0604020202020204" pitchFamily="34" charset="0"/>
              </a:rPr>
              <a:t>i</a:t>
            </a:r>
            <a:r>
              <a:rPr lang="en-US" sz="2800" b="1" dirty="0">
                <a:latin typeface="Arial" panose="020B0604020202020204" pitchFamily="34" charset="0"/>
                <a:ea typeface="Arial" panose="020B0604020202020204" pitchFamily="34" charset="0"/>
              </a:rPr>
              <a:t>on</a:t>
            </a:r>
            <a:r>
              <a:rPr lang="en-US" sz="2800" b="1" dirty="0" smtClean="0">
                <a:latin typeface="Arial" panose="020B0604020202020204" pitchFamily="34" charset="0"/>
                <a:ea typeface="Arial" panose="020B0604020202020204" pitchFamily="34" charset="0"/>
              </a:rPr>
              <a:t>.</a:t>
            </a:r>
            <a:r>
              <a:rPr lang="en-US" sz="2800" b="1" dirty="0"/>
              <a:t> </a:t>
            </a:r>
          </a:p>
          <a:p>
            <a:pPr>
              <a:buFont typeface="Wingdings" panose="05000000000000000000" pitchFamily="2" charset="2"/>
              <a:buChar char="q"/>
            </a:pPr>
            <a:r>
              <a:rPr lang="en-US" sz="2800" b="1" dirty="0" smtClean="0">
                <a:solidFill>
                  <a:schemeClr val="tx1"/>
                </a:solidFill>
              </a:rPr>
              <a:t>Georgia </a:t>
            </a:r>
            <a:r>
              <a:rPr lang="en-US" sz="2800" b="1" dirty="0">
                <a:solidFill>
                  <a:schemeClr val="tx1"/>
                </a:solidFill>
              </a:rPr>
              <a:t>is considered  included   into IV  group of  Plants </a:t>
            </a:r>
            <a:r>
              <a:rPr lang="en-US" sz="2800" b="1" dirty="0" smtClean="0">
                <a:solidFill>
                  <a:schemeClr val="tx1"/>
                </a:solidFill>
              </a:rPr>
              <a:t>origin</a:t>
            </a:r>
            <a:r>
              <a:rPr lang="ka-GE" sz="2800" b="1" dirty="0" smtClean="0">
                <a:solidFill>
                  <a:schemeClr val="tx1"/>
                </a:solidFill>
              </a:rPr>
              <a:t> (</a:t>
            </a:r>
            <a:r>
              <a:rPr lang="en-US" sz="2800" b="1" dirty="0" err="1" smtClean="0">
                <a:solidFill>
                  <a:schemeClr val="tx1"/>
                </a:solidFill>
              </a:rPr>
              <a:t>Vavilov</a:t>
            </a:r>
            <a:r>
              <a:rPr lang="en-US" sz="2800" b="1" dirty="0">
                <a:solidFill>
                  <a:schemeClr val="tx1"/>
                </a:solidFill>
              </a:rPr>
              <a:t>) – Southwest Asia</a:t>
            </a:r>
            <a:endParaRPr lang="en-US" sz="2800" dirty="0">
              <a:solidFill>
                <a:schemeClr val="tx1"/>
              </a:solidFill>
            </a:endParaRPr>
          </a:p>
          <a:p>
            <a:pPr marL="0" indent="0">
              <a:buNone/>
            </a:pPr>
            <a:endParaRPr lang="en-US" dirty="0"/>
          </a:p>
          <a:p>
            <a:pPr>
              <a:buFont typeface="Wingdings" panose="05000000000000000000" pitchFamily="2" charset="2"/>
              <a:buChar char="q"/>
            </a:pPr>
            <a:endParaRPr lang="en-US" b="1" dirty="0">
              <a:latin typeface="Arial" panose="020B0604020202020204" pitchFamily="34" charset="0"/>
              <a:ea typeface="Arial" panose="020B0604020202020204" pitchFamily="34" charset="0"/>
            </a:endParaRPr>
          </a:p>
          <a:p>
            <a:endParaRPr lang="en-US"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5501" y="1847467"/>
            <a:ext cx="4370052" cy="28076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608" y="759033"/>
            <a:ext cx="1270556" cy="851403"/>
          </a:xfrm>
          <a:prstGeom prst="rect">
            <a:avLst/>
          </a:prstGeom>
        </p:spPr>
      </p:pic>
    </p:spTree>
    <p:extLst>
      <p:ext uri="{BB962C8B-B14F-4D97-AF65-F5344CB8AC3E}">
        <p14:creationId xmlns:p14="http://schemas.microsoft.com/office/powerpoint/2010/main" val="30499740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5052" y="198634"/>
            <a:ext cx="9368589" cy="1188720"/>
          </a:xfrm>
        </p:spPr>
        <p:txBody>
          <a:bodyPr>
            <a:noAutofit/>
          </a:bodyPr>
          <a:lstStyle/>
          <a:p>
            <a:r>
              <a:rPr lang="en-US" sz="3200" b="1" dirty="0" smtClean="0"/>
              <a:t/>
            </a:r>
            <a:br>
              <a:rPr lang="en-US" sz="3200" b="1" dirty="0" smtClean="0"/>
            </a:br>
            <a:r>
              <a:rPr lang="en-US" sz="3200" b="1" dirty="0" smtClean="0"/>
              <a:t>perennial  </a:t>
            </a:r>
            <a:r>
              <a:rPr lang="en-US" sz="3200" b="1" dirty="0" smtClean="0"/>
              <a:t>Crop Production in </a:t>
            </a:r>
            <a:r>
              <a:rPr lang="en-US" sz="3200" b="1" dirty="0" smtClean="0"/>
              <a:t>Georgia - 2015-2020</a:t>
            </a:r>
            <a:endParaRPr lang="en-US" sz="3200" b="1" dirty="0"/>
          </a:p>
        </p:txBody>
      </p:sp>
      <p:sp>
        <p:nvSpPr>
          <p:cNvPr id="8" name="Content Placeholder 2"/>
          <p:cNvSpPr>
            <a:spLocks noGrp="1"/>
          </p:cNvSpPr>
          <p:nvPr>
            <p:ph idx="1"/>
          </p:nvPr>
        </p:nvSpPr>
        <p:spPr>
          <a:xfrm>
            <a:off x="6851337" y="1715956"/>
            <a:ext cx="4759471" cy="4405745"/>
          </a:xfrm>
        </p:spPr>
        <p:txBody>
          <a:bodyPr>
            <a:normAutofit/>
          </a:bodyPr>
          <a:lstStyle/>
          <a:p>
            <a:pPr>
              <a:buFont typeface="Wingdings" panose="05000000000000000000" pitchFamily="2" charset="2"/>
              <a:buChar char="q"/>
            </a:pPr>
            <a:r>
              <a:rPr lang="en-US" sz="2000" b="1" dirty="0" smtClean="0"/>
              <a:t>The fruit production is </a:t>
            </a:r>
            <a:r>
              <a:rPr lang="en-US" sz="2000" b="1" dirty="0" smtClean="0"/>
              <a:t>varies </a:t>
            </a:r>
            <a:r>
              <a:rPr lang="en-US" sz="2000" b="1" dirty="0" smtClean="0"/>
              <a:t> 190 000– 230 </a:t>
            </a:r>
            <a:r>
              <a:rPr lang="en-US" sz="2000" b="1" dirty="0" smtClean="0"/>
              <a:t>000 </a:t>
            </a:r>
            <a:r>
              <a:rPr lang="en-US" sz="2000" b="1" dirty="0"/>
              <a:t>M</a:t>
            </a:r>
            <a:r>
              <a:rPr lang="en-US" sz="2000" b="1" dirty="0" smtClean="0"/>
              <a:t>t </a:t>
            </a:r>
            <a:r>
              <a:rPr lang="en-US" sz="2000" b="1" dirty="0" smtClean="0"/>
              <a:t>per year </a:t>
            </a:r>
            <a:endParaRPr lang="en-US" sz="2000" b="1" dirty="0" smtClean="0"/>
          </a:p>
          <a:p>
            <a:pPr>
              <a:buFont typeface="Wingdings" panose="05000000000000000000" pitchFamily="2" charset="2"/>
              <a:buChar char="q"/>
            </a:pPr>
            <a:r>
              <a:rPr lang="en-US" sz="2000" b="1" dirty="0" smtClean="0"/>
              <a:t>Total  Grape production is about 250 000 – 320 000 Mt per annum</a:t>
            </a:r>
          </a:p>
          <a:p>
            <a:pPr>
              <a:buFont typeface="Wingdings" panose="05000000000000000000" pitchFamily="2" charset="2"/>
              <a:buChar char="q"/>
            </a:pPr>
            <a:r>
              <a:rPr lang="en-US" sz="2000" b="1" dirty="0" smtClean="0"/>
              <a:t>Citrus production 50 000 – 80 000 Mt</a:t>
            </a:r>
            <a:endParaRPr lang="en-US" sz="2000" b="1" dirty="0" smtClean="0"/>
          </a:p>
          <a:p>
            <a:pPr>
              <a:buFont typeface="Wingdings" panose="05000000000000000000" pitchFamily="2" charset="2"/>
              <a:buChar char="q"/>
            </a:pPr>
            <a:r>
              <a:rPr lang="en-US" sz="2000" b="1" dirty="0" smtClean="0"/>
              <a:t>The basic  </a:t>
            </a:r>
            <a:r>
              <a:rPr lang="en-US" sz="2000" b="1" dirty="0" smtClean="0"/>
              <a:t> perennial </a:t>
            </a:r>
            <a:r>
              <a:rPr lang="en-US" sz="2000" b="1" dirty="0" smtClean="0"/>
              <a:t>fruits are :  Apple, Hazelnut,  Peach, </a:t>
            </a:r>
            <a:r>
              <a:rPr lang="en-US" sz="2000" b="1" dirty="0" smtClean="0"/>
              <a:t>Plum  and persimmon</a:t>
            </a:r>
          </a:p>
          <a:p>
            <a:pPr>
              <a:buFont typeface="Wingdings" panose="05000000000000000000" pitchFamily="2" charset="2"/>
              <a:buChar char="q"/>
            </a:pPr>
            <a:r>
              <a:rPr lang="en-US" sz="2000" b="1" dirty="0" smtClean="0"/>
              <a:t>The  major citrus is  Mandarins.</a:t>
            </a:r>
            <a:endParaRPr lang="en-US" sz="2000" b="1" dirty="0" smtClean="0"/>
          </a:p>
          <a:p>
            <a:pPr>
              <a:buFont typeface="Wingdings" panose="05000000000000000000" pitchFamily="2" charset="2"/>
              <a:buChar char="q"/>
            </a:pPr>
            <a:r>
              <a:rPr lang="en-US" sz="2000" b="1" dirty="0" smtClean="0"/>
              <a:t>Export   products:  Hazelnut,  Peach, Persimmon,  Apple</a:t>
            </a:r>
          </a:p>
          <a:p>
            <a:pPr marL="0" indent="0">
              <a:buNone/>
            </a:pPr>
            <a:endParaRPr lang="en-US" dirty="0"/>
          </a:p>
          <a:p>
            <a:pPr>
              <a:buFont typeface="Wingdings" panose="05000000000000000000" pitchFamily="2" charset="2"/>
              <a:buChar char="q"/>
            </a:pPr>
            <a:endParaRPr lang="en-US" b="1" dirty="0">
              <a:latin typeface="Arial" panose="020B0604020202020204" pitchFamily="34" charset="0"/>
              <a:ea typeface="Arial" panose="020B0604020202020204" pitchFamily="34" charset="0"/>
            </a:endParaRPr>
          </a:p>
          <a:p>
            <a:endParaRPr lang="en-US"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344" y="399534"/>
            <a:ext cx="1174327" cy="786920"/>
          </a:xfrm>
          <a:prstGeom prst="rect">
            <a:avLst/>
          </a:prstGeom>
        </p:spPr>
      </p:pic>
      <p:pic>
        <p:nvPicPr>
          <p:cNvPr id="3" name="Picture 2"/>
          <p:cNvPicPr>
            <a:picLocks noChangeAspect="1"/>
          </p:cNvPicPr>
          <p:nvPr/>
        </p:nvPicPr>
        <p:blipFill rotWithShape="1">
          <a:blip r:embed="rId3"/>
          <a:srcRect l="4585" t="12879" r="35242" b="15587"/>
          <a:stretch/>
        </p:blipFill>
        <p:spPr>
          <a:xfrm>
            <a:off x="265890" y="1892535"/>
            <a:ext cx="6585447" cy="4052585"/>
          </a:xfrm>
          <a:prstGeom prst="rect">
            <a:avLst/>
          </a:prstGeom>
        </p:spPr>
      </p:pic>
    </p:spTree>
    <p:extLst>
      <p:ext uri="{BB962C8B-B14F-4D97-AF65-F5344CB8AC3E}">
        <p14:creationId xmlns:p14="http://schemas.microsoft.com/office/powerpoint/2010/main" val="38353831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3351" y="51224"/>
            <a:ext cx="10586947" cy="795763"/>
          </a:xfrm>
        </p:spPr>
        <p:txBody>
          <a:bodyPr>
            <a:normAutofit fontScale="90000"/>
          </a:bodyPr>
          <a:lstStyle/>
          <a:p>
            <a:pPr algn="ctr"/>
            <a:r>
              <a:rPr lang="en-US" dirty="0" smtClean="0"/>
              <a:t/>
            </a:r>
            <a:br>
              <a:rPr lang="en-US" dirty="0" smtClean="0"/>
            </a:br>
            <a:r>
              <a:rPr lang="en-US" b="1" dirty="0" smtClean="0">
                <a:solidFill>
                  <a:schemeClr val="tx1"/>
                </a:solidFill>
              </a:rPr>
              <a:t>History  </a:t>
            </a:r>
            <a:r>
              <a:rPr lang="en-US" b="1" dirty="0">
                <a:solidFill>
                  <a:schemeClr val="tx1"/>
                </a:solidFill>
              </a:rPr>
              <a:t>and distribution of olive culture in </a:t>
            </a:r>
            <a:r>
              <a:rPr lang="en-US" b="1" dirty="0" smtClean="0">
                <a:solidFill>
                  <a:schemeClr val="tx1"/>
                </a:solidFill>
              </a:rPr>
              <a:t/>
            </a:r>
            <a:br>
              <a:rPr lang="en-US" b="1" dirty="0" smtClean="0">
                <a:solidFill>
                  <a:schemeClr val="tx1"/>
                </a:solidFill>
              </a:rPr>
            </a:br>
            <a:r>
              <a:rPr lang="en-US" b="1" dirty="0" smtClean="0">
                <a:solidFill>
                  <a:schemeClr val="tx1"/>
                </a:solidFill>
              </a:rPr>
              <a:t>Georgia</a:t>
            </a:r>
            <a:br>
              <a:rPr lang="en-US" b="1" dirty="0" smtClean="0">
                <a:solidFill>
                  <a:schemeClr val="tx1"/>
                </a:solidFill>
              </a:rPr>
            </a:br>
            <a:endParaRPr lang="en-US" b="1" dirty="0">
              <a:solidFill>
                <a:schemeClr val="tx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0552"/>
            <a:ext cx="3145753" cy="1958818"/>
          </a:xfrm>
          <a:prstGeom prst="rect">
            <a:avLst/>
          </a:prstGeom>
        </p:spPr>
      </p:pic>
      <p:sp>
        <p:nvSpPr>
          <p:cNvPr id="8" name="TextBox 7"/>
          <p:cNvSpPr txBox="1"/>
          <p:nvPr/>
        </p:nvSpPr>
        <p:spPr>
          <a:xfrm>
            <a:off x="3145753" y="846987"/>
            <a:ext cx="9046248" cy="5693866"/>
          </a:xfrm>
          <a:prstGeom prst="rect">
            <a:avLst/>
          </a:prstGeom>
          <a:noFill/>
        </p:spPr>
        <p:txBody>
          <a:bodyPr wrap="square" rtlCol="0">
            <a:spAutoFit/>
          </a:bodyPr>
          <a:lstStyle/>
          <a:p>
            <a:pPr marL="285750" indent="-285750">
              <a:buFont typeface="Arial" panose="020B0604020202020204" pitchFamily="34" charset="0"/>
              <a:buChar char="•"/>
            </a:pPr>
            <a:r>
              <a:rPr lang="en-US" sz="2000" dirty="0"/>
              <a:t>There are  proposals  that  Olives  was   </a:t>
            </a:r>
            <a:r>
              <a:rPr lang="en-US" sz="2000" dirty="0" err="1"/>
              <a:t>relicted</a:t>
            </a:r>
            <a:r>
              <a:rPr lang="en-US" sz="2000" dirty="0"/>
              <a:t>  species  for south west regions of  Georgia,  Some  wildered  Olives evidences  can found</a:t>
            </a:r>
            <a:r>
              <a:rPr lang="ka-GE" sz="2000" dirty="0"/>
              <a:t> </a:t>
            </a:r>
            <a:r>
              <a:rPr lang="en-US" sz="2000" dirty="0"/>
              <a:t>in forests  with  Laurels  </a:t>
            </a:r>
            <a:r>
              <a:rPr lang="ka-GE" sz="2000" dirty="0"/>
              <a:t> (</a:t>
            </a:r>
            <a:r>
              <a:rPr lang="en-GB" sz="2000" i="1" dirty="0" err="1"/>
              <a:t>Laurus</a:t>
            </a:r>
            <a:r>
              <a:rPr lang="en-GB" sz="2000" i="1" dirty="0"/>
              <a:t> </a:t>
            </a:r>
            <a:r>
              <a:rPr lang="en-GB" sz="2000" i="1" dirty="0" err="1"/>
              <a:t>nobilis</a:t>
            </a:r>
            <a:r>
              <a:rPr lang="ka-GE" sz="2000" i="1" dirty="0"/>
              <a:t>)</a:t>
            </a:r>
            <a:r>
              <a:rPr lang="en-US" sz="2000" i="1" dirty="0"/>
              <a:t> </a:t>
            </a:r>
            <a:r>
              <a:rPr lang="en-US" sz="2000" dirty="0" smtClean="0"/>
              <a:t>In   South –West  Georgia and  in  </a:t>
            </a:r>
            <a:r>
              <a:rPr lang="en-US" sz="2000" dirty="0" err="1" smtClean="0"/>
              <a:t>Abkhasia</a:t>
            </a:r>
            <a:endParaRPr lang="en-US" sz="2000" dirty="0" smtClean="0"/>
          </a:p>
          <a:p>
            <a:pPr marL="285750" indent="-285750">
              <a:buFont typeface="Arial" panose="020B0604020202020204" pitchFamily="34" charset="0"/>
              <a:buChar char="•"/>
            </a:pPr>
            <a:r>
              <a:rPr lang="en-US" sz="2000" dirty="0" err="1" smtClean="0"/>
              <a:t>Accoring</a:t>
            </a:r>
            <a:r>
              <a:rPr lang="en-US" sz="2000" dirty="0" smtClean="0"/>
              <a:t> of Bible – </a:t>
            </a:r>
            <a:r>
              <a:rPr lang="en-US" sz="2000" dirty="0" err="1" smtClean="0"/>
              <a:t>Noa</a:t>
            </a:r>
            <a:r>
              <a:rPr lang="en-US" sz="2000" dirty="0" smtClean="0"/>
              <a:t> has distributed  Olives in place between of Armenia and Georgia</a:t>
            </a:r>
            <a:endParaRPr lang="en-US" sz="2000" dirty="0"/>
          </a:p>
          <a:p>
            <a:pPr marL="285750" indent="-285750">
              <a:buFont typeface="Arial" panose="020B0604020202020204" pitchFamily="34" charset="0"/>
              <a:buChar char="•"/>
            </a:pPr>
            <a:r>
              <a:rPr lang="en-US" sz="2000" dirty="0" smtClean="0"/>
              <a:t> </a:t>
            </a:r>
            <a:r>
              <a:rPr lang="en-US" sz="2000" dirty="0" err="1" smtClean="0"/>
              <a:t>Hovewer</a:t>
            </a:r>
            <a:r>
              <a:rPr lang="en-US" sz="2000" dirty="0" smtClean="0"/>
              <a:t> </a:t>
            </a:r>
            <a:r>
              <a:rPr lang="en-US" sz="2400" dirty="0"/>
              <a:t>f</a:t>
            </a:r>
            <a:r>
              <a:rPr lang="en-US" sz="2400" dirty="0" smtClean="0"/>
              <a:t>i</a:t>
            </a:r>
            <a:r>
              <a:rPr lang="en-US" sz="2400" dirty="0" smtClean="0"/>
              <a:t>rst historical  data  regarding of  olives  presence in Georgia described  I-II century on new era – according of researchers it considered that  it was  introduced  in Country probably  by </a:t>
            </a:r>
            <a:r>
              <a:rPr lang="en-US" sz="2400" dirty="0" err="1" smtClean="0"/>
              <a:t>greek</a:t>
            </a:r>
            <a:r>
              <a:rPr lang="en-US" sz="2400" dirty="0" smtClean="0"/>
              <a:t> colonists  in Black see Coast </a:t>
            </a:r>
          </a:p>
          <a:p>
            <a:r>
              <a:rPr lang="en-US" sz="2400" dirty="0"/>
              <a:t> </a:t>
            </a:r>
            <a:r>
              <a:rPr lang="en-US" sz="2400" dirty="0" smtClean="0"/>
              <a:t>  </a:t>
            </a:r>
            <a:r>
              <a:rPr lang="en-US" sz="2400" dirty="0" smtClean="0"/>
              <a:t> (I. </a:t>
            </a:r>
            <a:r>
              <a:rPr lang="en-US" sz="2400" dirty="0" err="1" smtClean="0"/>
              <a:t>Javakhishvili</a:t>
            </a:r>
            <a:r>
              <a:rPr lang="en-US" sz="2400" dirty="0" smtClean="0"/>
              <a:t>, 1956) </a:t>
            </a:r>
          </a:p>
          <a:p>
            <a:pPr marL="285750" indent="-285750">
              <a:buFont typeface="Arial" panose="020B0604020202020204" pitchFamily="34" charset="0"/>
              <a:buChar char="•"/>
            </a:pPr>
            <a:r>
              <a:rPr lang="en-US" sz="2400" dirty="0" smtClean="0"/>
              <a:t>Some literature  sources indicated  that  olive plants was planted near  Tbilisi area  in VI-VII centuries </a:t>
            </a:r>
          </a:p>
          <a:p>
            <a:pPr marL="285750" indent="-285750">
              <a:buFont typeface="Arial" panose="020B0604020202020204" pitchFamily="34" charset="0"/>
              <a:buChar char="•"/>
            </a:pPr>
            <a:r>
              <a:rPr lang="en-US" sz="2400" dirty="0"/>
              <a:t>Famous   Georgian </a:t>
            </a:r>
            <a:r>
              <a:rPr lang="en-US" sz="2400" dirty="0" smtClean="0"/>
              <a:t>Geographer </a:t>
            </a:r>
            <a:r>
              <a:rPr lang="ka-GE" sz="2400" dirty="0" smtClean="0"/>
              <a:t> </a:t>
            </a:r>
            <a:r>
              <a:rPr lang="en-US" sz="2400" dirty="0" err="1"/>
              <a:t>Vakhushti</a:t>
            </a:r>
            <a:r>
              <a:rPr lang="en-US" sz="2400" dirty="0"/>
              <a:t> </a:t>
            </a:r>
            <a:r>
              <a:rPr lang="en-US" sz="2400" dirty="0" err="1" smtClean="0"/>
              <a:t>Batonishvili</a:t>
            </a:r>
            <a:r>
              <a:rPr lang="en-US" sz="2400" dirty="0" smtClean="0"/>
              <a:t>  </a:t>
            </a:r>
            <a:r>
              <a:rPr lang="en-US" sz="2400" dirty="0"/>
              <a:t>(1745,1750) </a:t>
            </a:r>
            <a:r>
              <a:rPr lang="en-US" sz="2400" dirty="0" smtClean="0"/>
              <a:t> wrote that  Olive was  planted in various areas of Georgia</a:t>
            </a:r>
            <a:endParaRPr lang="en-US" sz="2400" dirty="0"/>
          </a:p>
          <a:p>
            <a:pPr marL="285750" indent="-285750">
              <a:buFont typeface="Arial" panose="020B0604020202020204" pitchFamily="34" charset="0"/>
              <a:buChar char="•"/>
            </a:pPr>
            <a:r>
              <a:rPr lang="en-US" sz="2400" dirty="0" smtClean="0"/>
              <a:t>According  of  XVIII Year  historical  sources (</a:t>
            </a:r>
            <a:r>
              <a:rPr lang="en-US" sz="2400" dirty="0" err="1" smtClean="0"/>
              <a:t>Guldenshtedt</a:t>
            </a:r>
            <a:r>
              <a:rPr lang="en-US" sz="2400" dirty="0" smtClean="0"/>
              <a:t>,</a:t>
            </a:r>
            <a:r>
              <a:rPr lang="ka-GE" sz="2400" dirty="0" smtClean="0"/>
              <a:t> 1775; 1783</a:t>
            </a:r>
            <a:r>
              <a:rPr lang="en-US" sz="2400" dirty="0" smtClean="0"/>
              <a:t>)  olive trees  was common in </a:t>
            </a:r>
            <a:r>
              <a:rPr lang="en-US" sz="2400" dirty="0" err="1" smtClean="0"/>
              <a:t>Ajara</a:t>
            </a:r>
            <a:r>
              <a:rPr lang="en-US" sz="2400" dirty="0" smtClean="0"/>
              <a:t>(  Batumi and </a:t>
            </a:r>
            <a:r>
              <a:rPr lang="en-US" sz="2400" dirty="0" err="1" smtClean="0"/>
              <a:t>Gonio</a:t>
            </a:r>
            <a:r>
              <a:rPr lang="en-US" sz="2400" dirty="0" smtClean="0"/>
              <a:t>) area.</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796" y="631959"/>
            <a:ext cx="1270556" cy="85140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4" y="3980133"/>
            <a:ext cx="3255896" cy="2142800"/>
          </a:xfrm>
          <a:prstGeom prst="rect">
            <a:avLst/>
          </a:prstGeom>
        </p:spPr>
      </p:pic>
    </p:spTree>
    <p:extLst>
      <p:ext uri="{BB962C8B-B14F-4D97-AF65-F5344CB8AC3E}">
        <p14:creationId xmlns:p14="http://schemas.microsoft.com/office/powerpoint/2010/main" val="15930656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3351" y="51224"/>
            <a:ext cx="10586947" cy="918593"/>
          </a:xfrm>
        </p:spPr>
        <p:txBody>
          <a:bodyPr>
            <a:normAutofit fontScale="90000"/>
          </a:bodyPr>
          <a:lstStyle/>
          <a:p>
            <a:pPr algn="ctr"/>
            <a:r>
              <a:rPr lang="en-US" dirty="0" smtClean="0"/>
              <a:t/>
            </a:r>
            <a:br>
              <a:rPr lang="en-US" dirty="0" smtClean="0"/>
            </a:br>
            <a:r>
              <a:rPr lang="en-US" dirty="0" smtClean="0"/>
              <a:t/>
            </a:r>
            <a:br>
              <a:rPr lang="en-US" dirty="0" smtClean="0"/>
            </a:br>
            <a:r>
              <a:rPr lang="en-US" b="1" dirty="0" smtClean="0"/>
              <a:t>Historical overview  </a:t>
            </a:r>
            <a:r>
              <a:rPr lang="en-US" b="1" dirty="0"/>
              <a:t>and distribution of olive culture </a:t>
            </a:r>
            <a:r>
              <a:rPr lang="en-US" b="1" dirty="0" smtClean="0"/>
              <a:t>in Georgia -2</a:t>
            </a:r>
            <a:r>
              <a:rPr lang="en-US" dirty="0" smtClean="0"/>
              <a:t/>
            </a:r>
            <a:br>
              <a:rPr lang="en-US" dirty="0" smtClean="0"/>
            </a:br>
            <a:endParaRPr lang="en-US" dirty="0"/>
          </a:p>
        </p:txBody>
      </p:sp>
      <p:sp>
        <p:nvSpPr>
          <p:cNvPr id="8" name="TextBox 7"/>
          <p:cNvSpPr txBox="1"/>
          <p:nvPr/>
        </p:nvSpPr>
        <p:spPr>
          <a:xfrm>
            <a:off x="2279176" y="1052530"/>
            <a:ext cx="9634286" cy="6247864"/>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According  of XIX century data -Near   </a:t>
            </a:r>
            <a:r>
              <a:rPr lang="en-US" sz="2000" dirty="0" err="1"/>
              <a:t>Urta</a:t>
            </a:r>
            <a:r>
              <a:rPr lang="ka-GE" sz="2000" dirty="0"/>
              <a:t> </a:t>
            </a:r>
            <a:r>
              <a:rPr lang="en-US" sz="2000" dirty="0" smtClean="0"/>
              <a:t>( Zugdidi, West  </a:t>
            </a:r>
            <a:r>
              <a:rPr lang="en-US" sz="2000" dirty="0"/>
              <a:t>Georgia) Olive trees </a:t>
            </a:r>
            <a:r>
              <a:rPr lang="en-US" sz="2000" dirty="0" smtClean="0"/>
              <a:t>was common.</a:t>
            </a:r>
            <a:endParaRPr lang="en-US" sz="2000" dirty="0"/>
          </a:p>
          <a:p>
            <a:pPr marL="285750" indent="-285750">
              <a:buFont typeface="Arial" panose="020B0604020202020204" pitchFamily="34" charset="0"/>
              <a:buChar char="•"/>
            </a:pPr>
            <a:r>
              <a:rPr lang="ka-GE" sz="2000" dirty="0"/>
              <a:t> </a:t>
            </a:r>
            <a:r>
              <a:rPr lang="en-US" sz="2000" dirty="0"/>
              <a:t>Also separate old  Plants </a:t>
            </a:r>
            <a:r>
              <a:rPr lang="en-US" sz="2000" dirty="0" smtClean="0"/>
              <a:t>could be  </a:t>
            </a:r>
            <a:r>
              <a:rPr lang="en-US" sz="2000" dirty="0"/>
              <a:t>found in </a:t>
            </a:r>
            <a:r>
              <a:rPr lang="en-US" sz="2000" dirty="0" err="1"/>
              <a:t>Chokhatauri</a:t>
            </a:r>
            <a:r>
              <a:rPr lang="en-US" sz="2000" dirty="0"/>
              <a:t>, </a:t>
            </a:r>
            <a:r>
              <a:rPr lang="en-US" sz="2000" dirty="0" err="1"/>
              <a:t>Senaki</a:t>
            </a:r>
            <a:r>
              <a:rPr lang="en-US" sz="2000" dirty="0"/>
              <a:t>, </a:t>
            </a:r>
            <a:r>
              <a:rPr lang="en-US" sz="2000" dirty="0" smtClean="0"/>
              <a:t> </a:t>
            </a:r>
            <a:r>
              <a:rPr lang="en-US" sz="2000" dirty="0" err="1"/>
              <a:t>Khobi</a:t>
            </a:r>
            <a:r>
              <a:rPr lang="en-US" sz="2000" dirty="0"/>
              <a:t>, </a:t>
            </a:r>
            <a:r>
              <a:rPr lang="en-US" sz="2000" dirty="0" err="1"/>
              <a:t>Terjola</a:t>
            </a:r>
            <a:r>
              <a:rPr lang="en-US" sz="2000" dirty="0"/>
              <a:t>, </a:t>
            </a:r>
            <a:r>
              <a:rPr lang="en-US" sz="2000" dirty="0" err="1"/>
              <a:t>Akhali</a:t>
            </a:r>
            <a:r>
              <a:rPr lang="en-US" sz="2000" dirty="0"/>
              <a:t> </a:t>
            </a:r>
            <a:r>
              <a:rPr lang="en-US" sz="2000" dirty="0" err="1"/>
              <a:t>Athoni</a:t>
            </a:r>
            <a:r>
              <a:rPr lang="en-US" sz="2000" dirty="0"/>
              <a:t>, </a:t>
            </a:r>
            <a:r>
              <a:rPr lang="en-US" sz="2000" dirty="0" smtClean="0"/>
              <a:t> </a:t>
            </a:r>
            <a:r>
              <a:rPr lang="en-US" sz="2000" dirty="0" err="1" smtClean="0"/>
              <a:t>Gagra</a:t>
            </a:r>
            <a:r>
              <a:rPr lang="en-US" sz="2000" dirty="0" smtClean="0"/>
              <a:t>, </a:t>
            </a:r>
            <a:r>
              <a:rPr lang="en-US" sz="2000" dirty="0" err="1" smtClean="0"/>
              <a:t>Gurjaani</a:t>
            </a:r>
            <a:r>
              <a:rPr lang="en-US" sz="2000" dirty="0" smtClean="0"/>
              <a:t> </a:t>
            </a:r>
            <a:r>
              <a:rPr lang="en-US" sz="2000" dirty="0"/>
              <a:t>and </a:t>
            </a:r>
            <a:r>
              <a:rPr lang="en-US" sz="2000" dirty="0"/>
              <a:t> </a:t>
            </a:r>
            <a:r>
              <a:rPr lang="en-US" sz="2000" dirty="0" smtClean="0"/>
              <a:t>in </a:t>
            </a:r>
            <a:r>
              <a:rPr lang="en-US" sz="2000" dirty="0" smtClean="0"/>
              <a:t> </a:t>
            </a:r>
            <a:r>
              <a:rPr lang="en-US" sz="2000" dirty="0" err="1" smtClean="0"/>
              <a:t>Sighnaghi</a:t>
            </a:r>
            <a:r>
              <a:rPr lang="ka-GE" sz="2000" dirty="0" smtClean="0"/>
              <a:t> (</a:t>
            </a:r>
            <a:r>
              <a:rPr lang="en-US" sz="2000" dirty="0" err="1" smtClean="0"/>
              <a:t>Bodbe</a:t>
            </a:r>
            <a:r>
              <a:rPr lang="en-US" sz="2000" dirty="0" smtClean="0"/>
              <a:t>) </a:t>
            </a:r>
            <a:r>
              <a:rPr lang="en-US" sz="2000" dirty="0"/>
              <a:t>districts</a:t>
            </a:r>
            <a:r>
              <a:rPr lang="ka-GE" sz="2000" dirty="0"/>
              <a:t> (</a:t>
            </a:r>
            <a:r>
              <a:rPr lang="en-US" sz="2000" dirty="0"/>
              <a:t>Different regions of Georgia</a:t>
            </a:r>
            <a:r>
              <a:rPr lang="ka-GE" sz="2000" dirty="0"/>
              <a:t>).</a:t>
            </a:r>
            <a:endParaRPr lang="en-US" sz="2000" dirty="0"/>
          </a:p>
          <a:p>
            <a:pPr marL="285750" indent="-285750">
              <a:buFont typeface="Arial" panose="020B0604020202020204" pitchFamily="34" charset="0"/>
              <a:buChar char="•"/>
            </a:pPr>
            <a:r>
              <a:rPr lang="en-US" sz="2000" dirty="0" smtClean="0"/>
              <a:t>At </a:t>
            </a:r>
            <a:r>
              <a:rPr lang="en-US" sz="2000" dirty="0" smtClean="0"/>
              <a:t>the end of XIX century and  </a:t>
            </a:r>
            <a:r>
              <a:rPr lang="en-US" sz="2000" dirty="0"/>
              <a:t>beginning of the 20th century, olive growing </a:t>
            </a:r>
            <a:r>
              <a:rPr lang="en-US" sz="2000" dirty="0" smtClean="0"/>
              <a:t>starts </a:t>
            </a:r>
            <a:r>
              <a:rPr lang="en-US" sz="2000" dirty="0" smtClean="0"/>
              <a:t> </a:t>
            </a:r>
            <a:r>
              <a:rPr lang="en-US" sz="2000" dirty="0"/>
              <a:t>intensively practiced in </a:t>
            </a:r>
            <a:r>
              <a:rPr lang="en-US" sz="2000" dirty="0" smtClean="0"/>
              <a:t>Georgia</a:t>
            </a:r>
            <a:r>
              <a:rPr lang="en-US" sz="2000" dirty="0"/>
              <a:t> </a:t>
            </a:r>
            <a:r>
              <a:rPr lang="en-US" sz="2000" dirty="0" smtClean="0"/>
              <a:t>near of </a:t>
            </a:r>
            <a:r>
              <a:rPr lang="en-US" sz="2000" dirty="0" err="1" smtClean="0"/>
              <a:t>Balck</a:t>
            </a:r>
            <a:r>
              <a:rPr lang="en-US" sz="2000" dirty="0" smtClean="0"/>
              <a:t> see (</a:t>
            </a:r>
            <a:r>
              <a:rPr lang="en-US" sz="2000" dirty="0" err="1" smtClean="0"/>
              <a:t>Akhali</a:t>
            </a:r>
            <a:r>
              <a:rPr lang="en-US" sz="2000" dirty="0" smtClean="0"/>
              <a:t> </a:t>
            </a:r>
            <a:r>
              <a:rPr lang="en-US" sz="2000" dirty="0" err="1" smtClean="0"/>
              <a:t>Atoni</a:t>
            </a:r>
            <a:r>
              <a:rPr lang="en-US" sz="2000" dirty="0" smtClean="0"/>
              <a:t> church). </a:t>
            </a:r>
            <a:r>
              <a:rPr lang="en-US" sz="2000" dirty="0" smtClean="0"/>
              <a:t> </a:t>
            </a:r>
            <a:r>
              <a:rPr lang="en-US" sz="2000" dirty="0" smtClean="0"/>
              <a:t>Several hundred  </a:t>
            </a:r>
            <a:r>
              <a:rPr lang="en-US" sz="2000" dirty="0"/>
              <a:t>tons of fruits were harvested annually</a:t>
            </a:r>
            <a:r>
              <a:rPr lang="en-US" sz="2000" dirty="0" smtClean="0"/>
              <a:t>, to produce </a:t>
            </a:r>
            <a:r>
              <a:rPr lang="en-US" sz="2000" dirty="0" smtClean="0"/>
              <a:t> Olive oils,  </a:t>
            </a:r>
            <a:r>
              <a:rPr lang="en-US" sz="2000" dirty="0" smtClean="0"/>
              <a:t>canned </a:t>
            </a:r>
            <a:r>
              <a:rPr lang="en-US" sz="2000" dirty="0" smtClean="0"/>
              <a:t>food and marinades. </a:t>
            </a:r>
            <a:endParaRPr lang="ka-GE" sz="2000" dirty="0"/>
          </a:p>
          <a:p>
            <a:pPr marL="285750" indent="-285750">
              <a:buFont typeface="Arial" panose="020B0604020202020204" pitchFamily="34" charset="0"/>
              <a:buChar char="•"/>
            </a:pPr>
            <a:r>
              <a:rPr lang="en-US" sz="2000" dirty="0" smtClean="0"/>
              <a:t>There  </a:t>
            </a:r>
            <a:r>
              <a:rPr lang="en-US" sz="2000" dirty="0" smtClean="0"/>
              <a:t>been described   </a:t>
            </a:r>
            <a:r>
              <a:rPr lang="en-US" sz="2000" dirty="0" smtClean="0"/>
              <a:t>the local varieties of  olives: </a:t>
            </a:r>
            <a:r>
              <a:rPr lang="en-US" sz="2000" dirty="0"/>
              <a:t>"</a:t>
            </a:r>
            <a:r>
              <a:rPr lang="en-US" sz="2000" dirty="0" err="1"/>
              <a:t>Oturi</a:t>
            </a:r>
            <a:r>
              <a:rPr lang="en-US" sz="2000" dirty="0"/>
              <a:t>", "</a:t>
            </a:r>
            <a:r>
              <a:rPr lang="en-US" sz="2000" dirty="0" err="1"/>
              <a:t>Butko</a:t>
            </a:r>
            <a:r>
              <a:rPr lang="en-US" sz="2000" dirty="0"/>
              <a:t>" (Canning direction) "</a:t>
            </a:r>
            <a:r>
              <a:rPr lang="en-US" sz="2000" dirty="0" err="1"/>
              <a:t>Gorvala</a:t>
            </a:r>
            <a:r>
              <a:rPr lang="en-US" sz="2000" dirty="0"/>
              <a:t>" </a:t>
            </a:r>
            <a:r>
              <a:rPr lang="en-US" sz="2000" dirty="0" smtClean="0"/>
              <a:t>  and </a:t>
            </a:r>
            <a:r>
              <a:rPr lang="en-US" sz="2000" dirty="0"/>
              <a:t>others</a:t>
            </a:r>
            <a:r>
              <a:rPr lang="en-US" sz="2000" dirty="0" smtClean="0"/>
              <a:t>.</a:t>
            </a:r>
            <a:endParaRPr lang="ka-GE" sz="2000" dirty="0" smtClean="0"/>
          </a:p>
          <a:p>
            <a:pPr marL="285750" indent="-285750">
              <a:buFont typeface="Arial" panose="020B0604020202020204" pitchFamily="34" charset="0"/>
              <a:buChar char="•"/>
            </a:pPr>
            <a:r>
              <a:rPr lang="en-US" sz="2000" dirty="0" smtClean="0"/>
              <a:t>In Tbilisi, was very popular  olive variety </a:t>
            </a:r>
            <a:r>
              <a:rPr lang="ka-GE" sz="2000" dirty="0" smtClean="0"/>
              <a:t> </a:t>
            </a:r>
            <a:r>
              <a:rPr lang="en-US" sz="2000" dirty="0" smtClean="0"/>
              <a:t>variety </a:t>
            </a:r>
            <a:r>
              <a:rPr lang="en-US" sz="2000" dirty="0"/>
              <a:t>"</a:t>
            </a:r>
            <a:r>
              <a:rPr lang="en-US" sz="2000" dirty="0" err="1"/>
              <a:t>Tbilisuri</a:t>
            </a:r>
            <a:r>
              <a:rPr lang="en-US" sz="2000" dirty="0"/>
              <a:t>", which is only available </a:t>
            </a:r>
            <a:r>
              <a:rPr lang="en-US" sz="2000" dirty="0" smtClean="0"/>
              <a:t>now in </a:t>
            </a:r>
            <a:r>
              <a:rPr lang="en-US" sz="2000" dirty="0"/>
              <a:t>Abkhazia. </a:t>
            </a:r>
            <a:endParaRPr lang="en-US" sz="2000" dirty="0" smtClean="0"/>
          </a:p>
          <a:p>
            <a:pPr marL="285750" indent="-285750">
              <a:buFont typeface="Arial" panose="020B0604020202020204" pitchFamily="34" charset="0"/>
              <a:buChar char="•"/>
            </a:pPr>
            <a:r>
              <a:rPr lang="en-US" sz="2000" dirty="0"/>
              <a:t>According of   Arch. </a:t>
            </a:r>
            <a:r>
              <a:rPr lang="en-US" sz="2000" dirty="0" err="1"/>
              <a:t>Lamberti</a:t>
            </a:r>
            <a:r>
              <a:rPr lang="en-US" sz="2000" dirty="0"/>
              <a:t>   756  Year  was  very frosty winter, when black see was  frozen near </a:t>
            </a:r>
            <a:r>
              <a:rPr lang="en-US" sz="2000" dirty="0" err="1"/>
              <a:t>kokheti</a:t>
            </a:r>
            <a:r>
              <a:rPr lang="en-US" sz="2000" dirty="0"/>
              <a:t> – looks like  it was has  devastating effects of  olive production in </a:t>
            </a:r>
            <a:r>
              <a:rPr lang="en-US" sz="2000" dirty="0" err="1"/>
              <a:t>georgia</a:t>
            </a:r>
            <a:r>
              <a:rPr lang="en-US" sz="2000" dirty="0"/>
              <a:t>. </a:t>
            </a:r>
          </a:p>
          <a:p>
            <a:pPr marL="285750" indent="-285750">
              <a:buFont typeface="Arial" panose="020B0604020202020204" pitchFamily="34" charset="0"/>
              <a:buChar char="•"/>
            </a:pPr>
            <a:r>
              <a:rPr lang="en-US" sz="2000" dirty="0" smtClean="0"/>
              <a:t>After </a:t>
            </a:r>
            <a:r>
              <a:rPr lang="en-US" sz="2000" dirty="0" smtClean="0"/>
              <a:t>cold  winters of  1930</a:t>
            </a:r>
            <a:r>
              <a:rPr lang="en-US" sz="2000" baseline="30000" dirty="0" smtClean="0"/>
              <a:t>th</a:t>
            </a:r>
            <a:r>
              <a:rPr lang="en-US" sz="2000" dirty="0" smtClean="0"/>
              <a:t>  </a:t>
            </a:r>
            <a:r>
              <a:rPr lang="en-US" sz="2000" dirty="0"/>
              <a:t>olives became </a:t>
            </a:r>
            <a:r>
              <a:rPr lang="en-US" sz="2000" dirty="0" smtClean="0"/>
              <a:t>rare crop </a:t>
            </a:r>
            <a:r>
              <a:rPr lang="en-US" sz="2000" dirty="0"/>
              <a:t>to the </a:t>
            </a:r>
            <a:r>
              <a:rPr lang="en-US" sz="2000" dirty="0" smtClean="0"/>
              <a:t>Georgia. </a:t>
            </a:r>
            <a:endParaRPr lang="en-US" sz="2000" dirty="0"/>
          </a:p>
          <a:p>
            <a:pPr marL="285750" indent="-285750">
              <a:buFont typeface="Arial" panose="020B0604020202020204" pitchFamily="34" charset="0"/>
              <a:buChar char="•"/>
            </a:pPr>
            <a:r>
              <a:rPr lang="en-US" sz="2000" dirty="0" smtClean="0"/>
              <a:t>According of   former  SU  planning economy  Georgia  began </a:t>
            </a:r>
            <a:r>
              <a:rPr lang="en-US" sz="2000" dirty="0"/>
              <a:t>to cultivate other </a:t>
            </a:r>
            <a:r>
              <a:rPr lang="en-US" sz="2000" dirty="0" smtClean="0"/>
              <a:t>crops - In </a:t>
            </a:r>
            <a:r>
              <a:rPr lang="en-US" sz="2000" dirty="0"/>
              <a:t>particular, tea and </a:t>
            </a:r>
            <a:r>
              <a:rPr lang="en-US" sz="2000" dirty="0" smtClean="0"/>
              <a:t>citrus </a:t>
            </a:r>
            <a:r>
              <a:rPr lang="en-US" sz="2000" dirty="0"/>
              <a:t>fruits </a:t>
            </a:r>
            <a:r>
              <a:rPr lang="en-US" sz="2000" dirty="0" smtClean="0"/>
              <a:t>in </a:t>
            </a:r>
            <a:r>
              <a:rPr lang="en-US" sz="2000" dirty="0"/>
              <a:t>western Georgia and </a:t>
            </a:r>
            <a:r>
              <a:rPr lang="en-US" sz="2000" dirty="0" smtClean="0"/>
              <a:t>apples </a:t>
            </a:r>
            <a:r>
              <a:rPr lang="en-US" sz="2000" dirty="0"/>
              <a:t>and </a:t>
            </a:r>
            <a:r>
              <a:rPr lang="en-US" sz="2000" dirty="0" smtClean="0"/>
              <a:t>grape - Eastern Georgia.</a:t>
            </a:r>
            <a:endParaRPr lang="en-US" sz="2000"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796" y="631959"/>
            <a:ext cx="1270556" cy="851403"/>
          </a:xfrm>
          <a:prstGeom prst="rect">
            <a:avLst/>
          </a:prstGeom>
        </p:spPr>
      </p:pic>
    </p:spTree>
    <p:extLst>
      <p:ext uri="{BB962C8B-B14F-4D97-AF65-F5344CB8AC3E}">
        <p14:creationId xmlns:p14="http://schemas.microsoft.com/office/powerpoint/2010/main" val="36787168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8582" y="411787"/>
            <a:ext cx="10723418" cy="738139"/>
          </a:xfrm>
        </p:spPr>
        <p:txBody>
          <a:bodyPr>
            <a:noAutofit/>
          </a:bodyPr>
          <a:lstStyle/>
          <a:p>
            <a:pPr algn="ctr"/>
            <a:r>
              <a:rPr lang="en-US" b="1" dirty="0" smtClean="0"/>
              <a:t>Olives  in Diet and  medicine of Georgia</a:t>
            </a:r>
            <a:endParaRPr lang="en-US"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026" y="314616"/>
            <a:ext cx="1270556" cy="851403"/>
          </a:xfrm>
          <a:prstGeom prst="rect">
            <a:avLst/>
          </a:prstGeom>
        </p:spPr>
      </p:pic>
      <p:sp>
        <p:nvSpPr>
          <p:cNvPr id="6" name="TextBox 5"/>
          <p:cNvSpPr txBox="1"/>
          <p:nvPr/>
        </p:nvSpPr>
        <p:spPr>
          <a:xfrm>
            <a:off x="4201723" y="2033515"/>
            <a:ext cx="6497088"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Olives is  used  In  Georgian </a:t>
            </a:r>
            <a:r>
              <a:rPr lang="en-US" sz="2800" dirty="0" err="1" smtClean="0"/>
              <a:t>Cousine</a:t>
            </a:r>
            <a:r>
              <a:rPr lang="en-US" sz="2800" dirty="0" smtClean="0"/>
              <a:t> Basically  as olive  oils in various types of  dishes like salads, With eggplants and  </a:t>
            </a:r>
            <a:r>
              <a:rPr lang="en-US" sz="2800" dirty="0" err="1" smtClean="0"/>
              <a:t>soupes</a:t>
            </a:r>
            <a:endParaRPr lang="en-US" sz="2800" dirty="0" smtClean="0"/>
          </a:p>
          <a:p>
            <a:pPr marL="285750" indent="-285750">
              <a:buFont typeface="Arial" panose="020B0604020202020204" pitchFamily="34" charset="0"/>
              <a:buChar char="•"/>
            </a:pPr>
            <a:r>
              <a:rPr lang="en-US" sz="2800" dirty="0" smtClean="0"/>
              <a:t>Intensively used  pickled black  and  green  olives </a:t>
            </a:r>
          </a:p>
          <a:p>
            <a:pPr marL="285750" indent="-285750">
              <a:buFont typeface="Arial" panose="020B0604020202020204" pitchFamily="34" charset="0"/>
              <a:buChar char="•"/>
            </a:pPr>
            <a:r>
              <a:rPr lang="en-US" sz="2800" dirty="0" smtClean="0"/>
              <a:t>According of  old  medical Books (</a:t>
            </a:r>
            <a:r>
              <a:rPr lang="en-US" sz="2800" dirty="0" err="1" smtClean="0"/>
              <a:t>Karabadini</a:t>
            </a:r>
            <a:r>
              <a:rPr lang="en-US" sz="2800" dirty="0" smtClean="0"/>
              <a:t>) it is used as ingredients of various </a:t>
            </a:r>
            <a:r>
              <a:rPr lang="en-US" sz="2800" dirty="0" err="1" smtClean="0"/>
              <a:t>recipy</a:t>
            </a:r>
            <a:r>
              <a:rPr lang="en-US" sz="2800" dirty="0" smtClean="0"/>
              <a:t>  for medical  care.</a:t>
            </a:r>
            <a:endParaRPr lang="en-US" sz="2800" dirty="0"/>
          </a:p>
        </p:txBody>
      </p:sp>
      <p:pic>
        <p:nvPicPr>
          <p:cNvPr id="7" name="Picture 6"/>
          <p:cNvPicPr/>
          <p:nvPr/>
        </p:nvPicPr>
        <p:blipFill rotWithShape="1">
          <a:blip r:embed="rId3"/>
          <a:srcRect l="25655" r="27365"/>
          <a:stretch/>
        </p:blipFill>
        <p:spPr bwMode="auto">
          <a:xfrm>
            <a:off x="547687" y="1720849"/>
            <a:ext cx="3243263" cy="428298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167555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3351" y="51224"/>
            <a:ext cx="10586947" cy="918593"/>
          </a:xfrm>
        </p:spPr>
        <p:txBody>
          <a:bodyPr>
            <a:normAutofit fontScale="90000"/>
          </a:bodyPr>
          <a:lstStyle/>
          <a:p>
            <a:pPr algn="ctr"/>
            <a:r>
              <a:rPr lang="en-US" dirty="0" smtClean="0"/>
              <a:t/>
            </a:r>
            <a:br>
              <a:rPr lang="en-US" dirty="0" smtClean="0"/>
            </a:br>
            <a:r>
              <a:rPr lang="en-US" b="1" dirty="0" smtClean="0"/>
              <a:t>constrains and reasons  of decline of </a:t>
            </a:r>
            <a:r>
              <a:rPr lang="en-US" b="1" dirty="0"/>
              <a:t>olive </a:t>
            </a:r>
            <a:r>
              <a:rPr lang="en-US" b="1" dirty="0" smtClean="0"/>
              <a:t>culture</a:t>
            </a:r>
            <a:r>
              <a:rPr lang="en-US" dirty="0" smtClean="0"/>
              <a:t/>
            </a:r>
            <a:br>
              <a:rPr lang="en-US" dirty="0" smtClean="0"/>
            </a:br>
            <a:endParaRPr lang="en-US" dirty="0"/>
          </a:p>
        </p:txBody>
      </p:sp>
      <p:sp>
        <p:nvSpPr>
          <p:cNvPr id="8" name="TextBox 7"/>
          <p:cNvSpPr txBox="1"/>
          <p:nvPr/>
        </p:nvSpPr>
        <p:spPr>
          <a:xfrm>
            <a:off x="3142113" y="856357"/>
            <a:ext cx="9293091" cy="6001643"/>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Olive crops has specific requirement to winter hardiness ( -10 -15 C) this is warm climate  fruits. </a:t>
            </a:r>
            <a:endParaRPr lang="en-US" sz="2400" dirty="0"/>
          </a:p>
          <a:p>
            <a:pPr marL="285750" indent="-285750">
              <a:buFont typeface="Arial" panose="020B0604020202020204" pitchFamily="34" charset="0"/>
              <a:buChar char="•"/>
            </a:pPr>
            <a:r>
              <a:rPr lang="en-US" sz="2400" dirty="0" smtClean="0"/>
              <a:t>According </a:t>
            </a:r>
            <a:r>
              <a:rPr lang="en-US" sz="2400" dirty="0"/>
              <a:t>of  </a:t>
            </a:r>
            <a:r>
              <a:rPr lang="en-US" sz="2400" dirty="0" smtClean="0"/>
              <a:t>data  </a:t>
            </a:r>
            <a:r>
              <a:rPr lang="en-US" sz="2400" dirty="0"/>
              <a:t>Arch. </a:t>
            </a:r>
            <a:r>
              <a:rPr lang="en-US" sz="2400" dirty="0" err="1" smtClean="0"/>
              <a:t>Lamberti</a:t>
            </a:r>
            <a:r>
              <a:rPr lang="ka-GE" sz="2400" dirty="0" smtClean="0"/>
              <a:t> (1655), </a:t>
            </a:r>
            <a:r>
              <a:rPr lang="en-US" sz="2400" dirty="0" smtClean="0"/>
              <a:t> In  The VIII  century (756  Year) in Georgia  </a:t>
            </a:r>
            <a:r>
              <a:rPr lang="en-US" sz="2400" dirty="0"/>
              <a:t>was  very frosty winter, when black see was  frozen near </a:t>
            </a:r>
            <a:r>
              <a:rPr lang="en-US" sz="2400" dirty="0" err="1" smtClean="0"/>
              <a:t>Kolkheti</a:t>
            </a:r>
            <a:r>
              <a:rPr lang="en-US" sz="2400" dirty="0" smtClean="0"/>
              <a:t> </a:t>
            </a:r>
            <a:r>
              <a:rPr lang="en-US" sz="2400" dirty="0"/>
              <a:t>– </a:t>
            </a:r>
            <a:r>
              <a:rPr lang="en-US" sz="2400" dirty="0" err="1" smtClean="0"/>
              <a:t>lookslike</a:t>
            </a:r>
            <a:r>
              <a:rPr lang="en-US" sz="2400" dirty="0" smtClean="0"/>
              <a:t>  </a:t>
            </a:r>
            <a:r>
              <a:rPr lang="en-US" sz="2400" dirty="0"/>
              <a:t>it was has  devastating effects of  olive </a:t>
            </a:r>
            <a:r>
              <a:rPr lang="en-US" sz="2400" dirty="0" smtClean="0"/>
              <a:t>trees in Georgia for this period.</a:t>
            </a:r>
          </a:p>
          <a:p>
            <a:pPr marL="285750" indent="-285750">
              <a:buFont typeface="Arial" panose="020B0604020202020204" pitchFamily="34" charset="0"/>
              <a:buChar char="•"/>
            </a:pPr>
            <a:r>
              <a:rPr lang="en-US" sz="2400" dirty="0" smtClean="0"/>
              <a:t>End of  XIX century was described another  cold  </a:t>
            </a:r>
            <a:r>
              <a:rPr lang="en-US" sz="2400" dirty="0" err="1" smtClean="0"/>
              <a:t>wawe</a:t>
            </a:r>
            <a:r>
              <a:rPr lang="en-US" sz="2400" dirty="0" smtClean="0"/>
              <a:t> in East Georgia (189</a:t>
            </a:r>
            <a:r>
              <a:rPr lang="ka-GE" sz="2400" dirty="0" smtClean="0"/>
              <a:t>7</a:t>
            </a:r>
            <a:r>
              <a:rPr lang="en-US" sz="2400" dirty="0" smtClean="0"/>
              <a:t> Y). In Tbilisi was – 22- 24 C)</a:t>
            </a:r>
            <a:endParaRPr lang="en-US" sz="2400" dirty="0"/>
          </a:p>
          <a:p>
            <a:pPr marL="285750" indent="-285750">
              <a:buFont typeface="Arial" panose="020B0604020202020204" pitchFamily="34" charset="0"/>
              <a:buChar char="•"/>
            </a:pPr>
            <a:r>
              <a:rPr lang="en-US" sz="2400" dirty="0" smtClean="0"/>
              <a:t>After </a:t>
            </a:r>
            <a:r>
              <a:rPr lang="en-US" sz="2400" dirty="0" smtClean="0"/>
              <a:t>cold  winters of  1930</a:t>
            </a:r>
            <a:r>
              <a:rPr lang="en-US" sz="2400" baseline="30000" dirty="0" smtClean="0"/>
              <a:t>th</a:t>
            </a:r>
            <a:r>
              <a:rPr lang="en-US" sz="2400" dirty="0" smtClean="0"/>
              <a:t>  </a:t>
            </a:r>
            <a:r>
              <a:rPr lang="en-US" sz="2400" dirty="0"/>
              <a:t>olives became </a:t>
            </a:r>
            <a:r>
              <a:rPr lang="en-US" sz="2400" dirty="0" smtClean="0"/>
              <a:t> rare </a:t>
            </a:r>
            <a:r>
              <a:rPr lang="en-US" sz="2400" dirty="0" smtClean="0"/>
              <a:t>crop </a:t>
            </a:r>
            <a:r>
              <a:rPr lang="en-US" sz="2400" dirty="0"/>
              <a:t>to the </a:t>
            </a:r>
            <a:r>
              <a:rPr lang="en-US" sz="2400" dirty="0" smtClean="0"/>
              <a:t>Georgia. </a:t>
            </a:r>
            <a:endParaRPr lang="en-US" sz="2400" dirty="0" smtClean="0"/>
          </a:p>
          <a:p>
            <a:pPr marL="285750" indent="-285750">
              <a:buFont typeface="Arial" panose="020B0604020202020204" pitchFamily="34" charset="0"/>
              <a:buChar char="•"/>
            </a:pPr>
            <a:r>
              <a:rPr lang="en-US" sz="2400" dirty="0" smtClean="0"/>
              <a:t>In the 1950-1951 Winter  frost (bellow of -10-12 C)  In west Georgia as well very negatively  effects on existing  single  tree presence in Country.</a:t>
            </a:r>
          </a:p>
          <a:p>
            <a:pPr marL="285750" indent="-285750">
              <a:buFont typeface="Arial" panose="020B0604020202020204" pitchFamily="34" charset="0"/>
              <a:buChar char="•"/>
            </a:pPr>
            <a:r>
              <a:rPr lang="en-US" sz="2400" dirty="0" smtClean="0"/>
              <a:t>But Main reason was – Soviet Union Planning economy, where was directed  and focused on  </a:t>
            </a:r>
            <a:r>
              <a:rPr lang="en-US" sz="2400" dirty="0" smtClean="0"/>
              <a:t>to cultivate In Georgia  </a:t>
            </a:r>
            <a:r>
              <a:rPr lang="en-US" sz="2400" dirty="0"/>
              <a:t>other </a:t>
            </a:r>
            <a:r>
              <a:rPr lang="en-US" sz="2400" dirty="0" smtClean="0"/>
              <a:t>crops - In </a:t>
            </a:r>
            <a:r>
              <a:rPr lang="en-US" sz="2400" dirty="0"/>
              <a:t>particular, tea and </a:t>
            </a:r>
            <a:r>
              <a:rPr lang="en-US" sz="2400" dirty="0" smtClean="0"/>
              <a:t>citrus </a:t>
            </a:r>
            <a:r>
              <a:rPr lang="en-US" sz="2400" dirty="0"/>
              <a:t>fruits </a:t>
            </a:r>
            <a:r>
              <a:rPr lang="en-US" sz="2400" dirty="0" smtClean="0"/>
              <a:t>in </a:t>
            </a:r>
            <a:r>
              <a:rPr lang="en-US" sz="2400" dirty="0"/>
              <a:t>western </a:t>
            </a:r>
            <a:r>
              <a:rPr lang="en-US" sz="2400" dirty="0" smtClean="0"/>
              <a:t>Georgia,  </a:t>
            </a:r>
            <a:r>
              <a:rPr lang="en-US" sz="2400" dirty="0"/>
              <a:t>and </a:t>
            </a:r>
            <a:r>
              <a:rPr lang="en-US" sz="2400" dirty="0" smtClean="0"/>
              <a:t>apples </a:t>
            </a:r>
            <a:r>
              <a:rPr lang="en-US" sz="2400" dirty="0"/>
              <a:t>and </a:t>
            </a:r>
            <a:r>
              <a:rPr lang="en-US" sz="2400" dirty="0" smtClean="0"/>
              <a:t>grape </a:t>
            </a:r>
            <a:r>
              <a:rPr lang="en-US" sz="2400" dirty="0" smtClean="0"/>
              <a:t> in  </a:t>
            </a:r>
            <a:r>
              <a:rPr lang="en-US" sz="2400" dirty="0" smtClean="0"/>
              <a:t>Eastern Georgia.</a:t>
            </a:r>
            <a:endParaRPr lang="en-US" sz="2400"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796" y="631959"/>
            <a:ext cx="1270556" cy="851403"/>
          </a:xfrm>
          <a:prstGeom prst="rect">
            <a:avLst/>
          </a:prstGeom>
        </p:spPr>
      </p:pic>
      <p:pic>
        <p:nvPicPr>
          <p:cNvPr id="4098" name="Picture 2" descr="The effects of frosts on olive trees and how to combat them - Masia el  Altet - Blog"/>
          <p:cNvPicPr>
            <a:picLocks noChangeAspect="1" noChangeArrowheads="1"/>
          </p:cNvPicPr>
          <p:nvPr/>
        </p:nvPicPr>
        <p:blipFill rotWithShape="1">
          <a:blip r:embed="rId3">
            <a:extLst>
              <a:ext uri="{28A0092B-C50C-407E-A947-70E740481C1C}">
                <a14:useLocalDpi xmlns:a14="http://schemas.microsoft.com/office/drawing/2010/main" val="0"/>
              </a:ext>
            </a:extLst>
          </a:blip>
          <a:srcRect l="55163" b="38792"/>
          <a:stretch/>
        </p:blipFill>
        <p:spPr bwMode="auto">
          <a:xfrm>
            <a:off x="151263" y="1710550"/>
            <a:ext cx="2800350" cy="26379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he effects of frosts on olive trees and how to combat them - Masia el  Altet - Blog"/>
          <p:cNvPicPr>
            <a:picLocks noChangeAspect="1" noChangeArrowheads="1"/>
          </p:cNvPicPr>
          <p:nvPr/>
        </p:nvPicPr>
        <p:blipFill rotWithShape="1">
          <a:blip r:embed="rId3">
            <a:extLst>
              <a:ext uri="{28A0092B-C50C-407E-A947-70E740481C1C}">
                <a14:useLocalDpi xmlns:a14="http://schemas.microsoft.com/office/drawing/2010/main" val="0"/>
              </a:ext>
            </a:extLst>
          </a:blip>
          <a:srcRect r="41613" b="38792"/>
          <a:stretch/>
        </p:blipFill>
        <p:spPr bwMode="auto">
          <a:xfrm>
            <a:off x="56013" y="4405693"/>
            <a:ext cx="2990850" cy="231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9862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90946"/>
            <a:ext cx="8783228" cy="1052946"/>
          </a:xfrm>
        </p:spPr>
        <p:txBody>
          <a:bodyPr>
            <a:normAutofit fontScale="90000"/>
          </a:bodyPr>
          <a:lstStyle/>
          <a:p>
            <a:r>
              <a:rPr lang="en-US" dirty="0" smtClean="0"/>
              <a:t>    </a:t>
            </a:r>
            <a:r>
              <a:rPr lang="en-US" sz="3100" b="1" dirty="0" smtClean="0"/>
              <a:t>Proposal   areas  for olive production In Georgia </a:t>
            </a:r>
            <a:endParaRPr lang="ru-RU" sz="31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753" y="1611993"/>
            <a:ext cx="7536873" cy="380288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753" y="290946"/>
            <a:ext cx="1270556" cy="851403"/>
          </a:xfrm>
          <a:prstGeom prst="rect">
            <a:avLst/>
          </a:prstGeom>
        </p:spPr>
      </p:pic>
      <p:sp>
        <p:nvSpPr>
          <p:cNvPr id="6" name="TextBox 5"/>
          <p:cNvSpPr txBox="1"/>
          <p:nvPr/>
        </p:nvSpPr>
        <p:spPr>
          <a:xfrm>
            <a:off x="7929349" y="1611993"/>
            <a:ext cx="3739487"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err="1" smtClean="0"/>
              <a:t>Microzones</a:t>
            </a:r>
            <a:r>
              <a:rPr lang="en-US" sz="2400" dirty="0" smtClean="0"/>
              <a:t> in Kakheti region ( </a:t>
            </a:r>
            <a:r>
              <a:rPr lang="en-US" sz="2400" dirty="0" err="1" smtClean="0"/>
              <a:t>Gurjaani</a:t>
            </a:r>
            <a:r>
              <a:rPr lang="en-US" sz="2400" dirty="0" smtClean="0"/>
              <a:t>, </a:t>
            </a:r>
            <a:r>
              <a:rPr lang="en-US" sz="2400" dirty="0" err="1" smtClean="0"/>
              <a:t>S</a:t>
            </a:r>
            <a:r>
              <a:rPr lang="en-US" sz="2400" dirty="0" err="1" smtClean="0"/>
              <a:t>ighnaghi</a:t>
            </a:r>
            <a:r>
              <a:rPr lang="en-US" sz="2400" dirty="0" smtClean="0"/>
              <a:t>,  </a:t>
            </a:r>
            <a:r>
              <a:rPr lang="en-US" sz="2400" dirty="0" err="1" smtClean="0"/>
              <a:t>Lagodekhi</a:t>
            </a:r>
            <a:r>
              <a:rPr lang="en-US" sz="2400" dirty="0" smtClean="0"/>
              <a:t>, </a:t>
            </a:r>
            <a:r>
              <a:rPr lang="en-US" sz="2400" dirty="0" err="1" smtClean="0"/>
              <a:t>Kvareli</a:t>
            </a:r>
            <a:r>
              <a:rPr lang="en-US" sz="2400" dirty="0" smtClean="0"/>
              <a:t>) </a:t>
            </a:r>
          </a:p>
          <a:p>
            <a:pPr marL="285750" indent="-285750">
              <a:buFont typeface="Arial" panose="020B0604020202020204" pitchFamily="34" charset="0"/>
              <a:buChar char="•"/>
            </a:pPr>
            <a:r>
              <a:rPr lang="en-US" sz="2400" dirty="0" smtClean="0"/>
              <a:t>Black see coast area (</a:t>
            </a:r>
            <a:r>
              <a:rPr lang="en-US" sz="2400" dirty="0" err="1" smtClean="0"/>
              <a:t>Guria</a:t>
            </a:r>
            <a:r>
              <a:rPr lang="en-US" sz="2400" dirty="0"/>
              <a:t> </a:t>
            </a:r>
            <a:r>
              <a:rPr lang="en-US" sz="2400" dirty="0" smtClean="0"/>
              <a:t>– </a:t>
            </a:r>
            <a:r>
              <a:rPr lang="en-US" sz="2400" dirty="0" err="1" smtClean="0"/>
              <a:t>Ozurgeti</a:t>
            </a:r>
            <a:r>
              <a:rPr lang="en-US" sz="2400" dirty="0" smtClean="0"/>
              <a:t>, </a:t>
            </a:r>
            <a:r>
              <a:rPr lang="en-US" sz="2400" dirty="0" err="1" smtClean="0"/>
              <a:t>Lanchkhuti</a:t>
            </a:r>
            <a:r>
              <a:rPr lang="en-US" sz="2400" dirty="0" smtClean="0"/>
              <a:t>,</a:t>
            </a:r>
            <a:r>
              <a:rPr lang="en-US" sz="2400" dirty="0" smtClean="0"/>
              <a:t> </a:t>
            </a:r>
            <a:r>
              <a:rPr lang="en-US" sz="2400" dirty="0" err="1" smtClean="0"/>
              <a:t>Samegrelo</a:t>
            </a:r>
            <a:r>
              <a:rPr lang="en-US" sz="2400" dirty="0" smtClean="0"/>
              <a:t> – </a:t>
            </a:r>
            <a:r>
              <a:rPr lang="en-US" sz="2400" dirty="0" err="1" smtClean="0"/>
              <a:t>Khobi</a:t>
            </a:r>
            <a:r>
              <a:rPr lang="en-US" sz="2400" dirty="0" smtClean="0"/>
              <a:t>, </a:t>
            </a:r>
            <a:r>
              <a:rPr lang="ka-GE" sz="2400" dirty="0" smtClean="0"/>
              <a:t> </a:t>
            </a:r>
            <a:r>
              <a:rPr lang="en-US" sz="2400" dirty="0" err="1" smtClean="0"/>
              <a:t>Senaki,Zugdidi</a:t>
            </a:r>
            <a:endParaRPr lang="en-US" sz="2400" dirty="0" smtClean="0"/>
          </a:p>
          <a:p>
            <a:pPr marL="285750" indent="-285750">
              <a:buFont typeface="Arial" panose="020B0604020202020204" pitchFamily="34" charset="0"/>
              <a:buChar char="•"/>
            </a:pPr>
            <a:r>
              <a:rPr lang="en-US" sz="2400" dirty="0" smtClean="0"/>
              <a:t>Some districts of </a:t>
            </a:r>
            <a:r>
              <a:rPr lang="en-US" sz="2400" dirty="0" err="1" smtClean="0"/>
              <a:t>Imereti</a:t>
            </a:r>
            <a:r>
              <a:rPr lang="en-US" sz="2400" dirty="0" smtClean="0"/>
              <a:t> (</a:t>
            </a:r>
            <a:r>
              <a:rPr lang="en-US" sz="2400" dirty="0" err="1" smtClean="0"/>
              <a:t>Baghdati</a:t>
            </a:r>
            <a:r>
              <a:rPr lang="en-US" sz="2400" dirty="0" smtClean="0"/>
              <a:t>, </a:t>
            </a:r>
            <a:r>
              <a:rPr lang="en-US" sz="2400" dirty="0" err="1" smtClean="0"/>
              <a:t>Samtredia</a:t>
            </a:r>
            <a:r>
              <a:rPr lang="en-US" sz="2400" dirty="0" smtClean="0"/>
              <a:t>, </a:t>
            </a:r>
            <a:r>
              <a:rPr lang="en-US" sz="2400" dirty="0" err="1" smtClean="0"/>
              <a:t>Terjola</a:t>
            </a:r>
            <a:r>
              <a:rPr lang="en-US" sz="2400" dirty="0" smtClean="0"/>
              <a:t>, Vani)</a:t>
            </a:r>
          </a:p>
          <a:p>
            <a:pPr marL="285750" indent="-285750">
              <a:buFont typeface="Arial" panose="020B0604020202020204" pitchFamily="34" charset="0"/>
              <a:buChar char="•"/>
            </a:pPr>
            <a:r>
              <a:rPr lang="en-US" sz="2400" dirty="0" err="1"/>
              <a:t>K</a:t>
            </a:r>
            <a:r>
              <a:rPr lang="en-US" sz="2400" dirty="0" err="1" smtClean="0"/>
              <a:t>vemo</a:t>
            </a:r>
            <a:r>
              <a:rPr lang="en-US" sz="2400" dirty="0" smtClean="0"/>
              <a:t> </a:t>
            </a:r>
            <a:r>
              <a:rPr lang="en-US" sz="2400" dirty="0" err="1" smtClean="0"/>
              <a:t>Kartli</a:t>
            </a:r>
            <a:r>
              <a:rPr lang="en-US" sz="2400" dirty="0" smtClean="0"/>
              <a:t> (</a:t>
            </a:r>
            <a:r>
              <a:rPr lang="en-US" sz="2400" dirty="0" err="1" smtClean="0"/>
              <a:t>Marneuli</a:t>
            </a:r>
            <a:r>
              <a:rPr lang="en-US" sz="2400" dirty="0" smtClean="0"/>
              <a:t> and  Tbilisi around)</a:t>
            </a:r>
          </a:p>
          <a:p>
            <a:pPr marL="285750" indent="-285750">
              <a:buFont typeface="Arial" panose="020B0604020202020204" pitchFamily="34" charset="0"/>
              <a:buChar char="•"/>
            </a:pPr>
            <a:endParaRPr lang="en-US" sz="2400" dirty="0" smtClean="0"/>
          </a:p>
        </p:txBody>
      </p:sp>
      <p:sp>
        <p:nvSpPr>
          <p:cNvPr id="7" name="TextBox 6"/>
          <p:cNvSpPr txBox="1"/>
          <p:nvPr/>
        </p:nvSpPr>
        <p:spPr>
          <a:xfrm>
            <a:off x="128753" y="5414877"/>
            <a:ext cx="7705062" cy="1569660"/>
          </a:xfrm>
          <a:prstGeom prst="rect">
            <a:avLst/>
          </a:prstGeom>
          <a:noFill/>
        </p:spPr>
        <p:txBody>
          <a:bodyPr wrap="square" rtlCol="0">
            <a:spAutoFit/>
          </a:bodyPr>
          <a:lstStyle/>
          <a:p>
            <a:r>
              <a:rPr lang="en-US" sz="2400" dirty="0" smtClean="0"/>
              <a:t> </a:t>
            </a:r>
            <a:r>
              <a:rPr lang="en-US" sz="2400" dirty="0" err="1" smtClean="0"/>
              <a:t>Microzones</a:t>
            </a:r>
            <a:r>
              <a:rPr lang="en-US" sz="2400" dirty="0" smtClean="0"/>
              <a:t> should Based  on data on  soil – no acid soils, no wet lands, </a:t>
            </a:r>
          </a:p>
          <a:p>
            <a:r>
              <a:rPr lang="en-US" sz="2400" dirty="0" smtClean="0"/>
              <a:t>Based on </a:t>
            </a:r>
            <a:r>
              <a:rPr lang="en-US" sz="2400" dirty="0" err="1" smtClean="0"/>
              <a:t>climatical</a:t>
            </a:r>
            <a:r>
              <a:rPr lang="en-US" sz="2400" dirty="0" smtClean="0"/>
              <a:t> </a:t>
            </a:r>
            <a:r>
              <a:rPr lang="en-US" sz="2400" dirty="0" err="1" smtClean="0"/>
              <a:t>analizis</a:t>
            </a:r>
            <a:r>
              <a:rPr lang="en-US" sz="2400" dirty="0" smtClean="0"/>
              <a:t> – no frost evidences bellow -12-15</a:t>
            </a:r>
            <a:endParaRPr lang="en-US" sz="2400" dirty="0" smtClean="0"/>
          </a:p>
        </p:txBody>
      </p:sp>
    </p:spTree>
    <p:extLst>
      <p:ext uri="{BB962C8B-B14F-4D97-AF65-F5344CB8AC3E}">
        <p14:creationId xmlns:p14="http://schemas.microsoft.com/office/powerpoint/2010/main" val="2345237690"/>
      </p:ext>
    </p:extLst>
  </p:cSld>
  <p:clrMapOvr>
    <a:masterClrMapping/>
  </p:clrMapOvr>
  <p:timing>
    <p:tnLst>
      <p:par>
        <p:cTn id="1" dur="indefinite" restart="never" nodeType="tmRoot"/>
      </p:par>
    </p:tnLst>
  </p:timing>
</p:sld>
</file>

<file path=ppt/theme/theme1.xml><?xml version="1.0" encoding="utf-8"?>
<a:theme xmlns:a="http://schemas.openxmlformats.org/drawingml/2006/main" name="Parcel">
  <a:themeElements>
    <a:clrScheme name="Parcel">
      <a:dk1>
        <a:srgbClr val="000000"/>
      </a:dk1>
      <a:lt1>
        <a:srgbClr val="FFFFFF"/>
      </a:lt1>
      <a:dk2>
        <a:srgbClr val="635D4D"/>
      </a:dk2>
      <a:lt2>
        <a:srgbClr val="D8D6BA"/>
      </a:lt2>
      <a:accent1>
        <a:srgbClr val="9CBEBD"/>
      </a:accent1>
      <a:accent2>
        <a:srgbClr val="D2CB6C"/>
      </a:accent2>
      <a:accent3>
        <a:srgbClr val="9D9A93"/>
      </a:accent3>
      <a:accent4>
        <a:srgbClr val="C89F5D"/>
      </a:accent4>
      <a:accent5>
        <a:srgbClr val="A9A57C"/>
      </a:accent5>
      <a:accent6>
        <a:srgbClr val="95A39D"/>
      </a:accent6>
      <a:hlink>
        <a:srgbClr val="D25814"/>
      </a:hlink>
      <a:folHlink>
        <a:srgbClr val="849A0A"/>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0BDC4BB7-8AF9-46FD-8C32-AB93AC9C41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TM10001115[[fn=Parcel]]</Template>
  <TotalTime>6043</TotalTime>
  <Words>2393</Words>
  <Application>Microsoft Office PowerPoint</Application>
  <PresentationFormat>Widescreen</PresentationFormat>
  <Paragraphs>186</Paragraphs>
  <Slides>24</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Areal</vt:lpstr>
      <vt:lpstr>Arial</vt:lpstr>
      <vt:lpstr>Calibri</vt:lpstr>
      <vt:lpstr>Corbel</vt:lpstr>
      <vt:lpstr>Gill Sans MT</vt:lpstr>
      <vt:lpstr>Sylfaen</vt:lpstr>
      <vt:lpstr>Times New Roman</vt:lpstr>
      <vt:lpstr>Wingdings</vt:lpstr>
      <vt:lpstr>Parcel</vt:lpstr>
      <vt:lpstr>PowerPoint Presentation</vt:lpstr>
      <vt:lpstr>                                                   Georgia</vt:lpstr>
      <vt:lpstr>Agriculture of Georgia</vt:lpstr>
      <vt:lpstr> perennial  Crop Production in Georgia - 2015-2020</vt:lpstr>
      <vt:lpstr> History  and distribution of olive culture in  Georgia </vt:lpstr>
      <vt:lpstr>  Historical overview  and distribution of olive culture in Georgia -2 </vt:lpstr>
      <vt:lpstr>Olives  in Diet and  medicine of Georgia</vt:lpstr>
      <vt:lpstr> constrains and reasons  of decline of olive culture </vt:lpstr>
      <vt:lpstr>    Proposal   areas  for olive production In Georgia </vt:lpstr>
      <vt:lpstr>Production of olives – current situation and trends</vt:lpstr>
      <vt:lpstr>Olives and climate change  effects</vt:lpstr>
      <vt:lpstr>Current changes in Climate (1986 –2015) VS (1956-1985) in Kakheti</vt:lpstr>
      <vt:lpstr>Predicted changes in climate  according to the forecast  models (2041-2070) and  (2071 -2100)</vt:lpstr>
      <vt:lpstr>Proposal  effects  of climate change  on olive production </vt:lpstr>
      <vt:lpstr> Direction of Strategy on  climate change   on olive production  </vt:lpstr>
      <vt:lpstr> Agriculture scientific research center</vt:lpstr>
      <vt:lpstr>local  research on   Olives</vt:lpstr>
      <vt:lpstr>  Georgian germplasm  of olives</vt:lpstr>
      <vt:lpstr>Olive Current   Varieties in Georgia  -Gemlik and  Ayvalik </vt:lpstr>
      <vt:lpstr>Current directions  on research of  Olives</vt:lpstr>
      <vt:lpstr>Public MEnAG  assistance  to olive production</vt:lpstr>
      <vt:lpstr>                                      Acknowledgment </vt:lpstr>
      <vt:lpstr>PowerPoint Presentation</vt:lpstr>
      <vt:lpstr>PowerPoint Presentation</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Scientific Research Center of Agriculture</dc:title>
  <dc:creator>user</dc:creator>
  <cp:lastModifiedBy>SMART.34</cp:lastModifiedBy>
  <cp:revision>490</cp:revision>
  <dcterms:created xsi:type="dcterms:W3CDTF">2014-11-06T06:10:39Z</dcterms:created>
  <dcterms:modified xsi:type="dcterms:W3CDTF">2021-11-26T06:18:59Z</dcterms:modified>
</cp:coreProperties>
</file>